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7" r:id="rId2"/>
    <p:sldId id="256" r:id="rId3"/>
    <p:sldId id="340" r:id="rId4"/>
    <p:sldId id="339" r:id="rId5"/>
    <p:sldId id="390" r:id="rId6"/>
    <p:sldId id="391" r:id="rId7"/>
    <p:sldId id="258" r:id="rId8"/>
    <p:sldId id="398" r:id="rId9"/>
    <p:sldId id="352" r:id="rId10"/>
    <p:sldId id="353" r:id="rId11"/>
    <p:sldId id="356" r:id="rId12"/>
    <p:sldId id="366" r:id="rId13"/>
    <p:sldId id="328" r:id="rId14"/>
    <p:sldId id="392" r:id="rId15"/>
    <p:sldId id="367" r:id="rId16"/>
    <p:sldId id="397" r:id="rId17"/>
    <p:sldId id="336" r:id="rId18"/>
    <p:sldId id="394" r:id="rId19"/>
    <p:sldId id="395" r:id="rId20"/>
    <p:sldId id="344" r:id="rId21"/>
    <p:sldId id="345" r:id="rId22"/>
    <p:sldId id="369" r:id="rId23"/>
    <p:sldId id="346" r:id="rId24"/>
    <p:sldId id="372" r:id="rId25"/>
    <p:sldId id="373" r:id="rId26"/>
    <p:sldId id="351" r:id="rId27"/>
    <p:sldId id="349" r:id="rId28"/>
    <p:sldId id="378" r:id="rId29"/>
    <p:sldId id="379" r:id="rId30"/>
    <p:sldId id="380" r:id="rId31"/>
    <p:sldId id="381" r:id="rId32"/>
    <p:sldId id="382" r:id="rId33"/>
    <p:sldId id="383" r:id="rId34"/>
    <p:sldId id="384" r:id="rId35"/>
    <p:sldId id="385" r:id="rId36"/>
    <p:sldId id="387" r:id="rId37"/>
    <p:sldId id="388" r:id="rId38"/>
    <p:sldId id="368" r:id="rId39"/>
    <p:sldId id="370" r:id="rId40"/>
    <p:sldId id="326" r:id="rId41"/>
  </p:sldIdLst>
  <p:sldSz cx="9144000" cy="6858000" type="screen4x3"/>
  <p:notesSz cx="6669088" cy="9926638"/>
  <p:defaultTextStyle>
    <a:defPPr>
      <a:defRPr lang="es-E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3366"/>
    <a:srgbClr val="0176AB"/>
    <a:srgbClr val="016E9F"/>
    <a:srgbClr val="FF9900"/>
    <a:srgbClr val="663300"/>
    <a:srgbClr val="66FF66"/>
    <a:srgbClr val="E9E4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17643" autoAdjust="0"/>
    <p:restoredTop sz="65529" autoAdjust="0"/>
  </p:normalViewPr>
  <p:slideViewPr>
    <p:cSldViewPr>
      <p:cViewPr>
        <p:scale>
          <a:sx n="90" d="100"/>
          <a:sy n="90" d="100"/>
        </p:scale>
        <p:origin x="-2244" y="-702"/>
      </p:cViewPr>
      <p:guideLst>
        <p:guide orient="horz" pos="2115"/>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2124" y="-84"/>
      </p:cViewPr>
      <p:guideLst>
        <p:guide orient="horz" pos="3125"/>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srv001\public\Projects\Projects\ITP-Mobility\eSUM\Fleet%20evolution.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GB" sz="2400" b="1" i="0" u="none" strike="noStrike" baseline="0">
                <a:solidFill>
                  <a:srgbClr val="000080"/>
                </a:solidFill>
                <a:latin typeface="Calibri" pitchFamily="34" charset="0"/>
                <a:ea typeface="Arial"/>
                <a:cs typeface="Arial"/>
              </a:defRPr>
            </a:pPr>
            <a:r>
              <a:rPr lang="nl-BE" sz="2400">
                <a:latin typeface="Calibri" pitchFamily="34" charset="0"/>
              </a:rPr>
              <a:t>PTW</a:t>
            </a:r>
            <a:r>
              <a:rPr lang="nl-BE" sz="2400" baseline="0">
                <a:latin typeface="Calibri" pitchFamily="34" charset="0"/>
              </a:rPr>
              <a:t> </a:t>
            </a:r>
            <a:r>
              <a:rPr lang="nl-BE" sz="2400">
                <a:latin typeface="Calibri" pitchFamily="34" charset="0"/>
              </a:rPr>
              <a:t>Fleet Evolution and Forecast</a:t>
            </a:r>
          </a:p>
        </c:rich>
      </c:tx>
      <c:layout>
        <c:manualLayout>
          <c:xMode val="edge"/>
          <c:yMode val="edge"/>
          <c:x val="0.12166684164479442"/>
          <c:y val="8.2278702503959161E-2"/>
        </c:manualLayout>
      </c:layout>
      <c:spPr>
        <a:noFill/>
        <a:ln w="25400">
          <a:noFill/>
        </a:ln>
      </c:spPr>
    </c:title>
    <c:plotArea>
      <c:layout>
        <c:manualLayout>
          <c:layoutTarget val="inner"/>
          <c:xMode val="edge"/>
          <c:yMode val="edge"/>
          <c:x val="0.18611146106736831"/>
          <c:y val="0.21237737687852309"/>
          <c:w val="0.79833463270610794"/>
          <c:h val="0.68776513005408746"/>
        </c:manualLayout>
      </c:layout>
      <c:lineChart>
        <c:grouping val="standard"/>
        <c:ser>
          <c:idx val="2"/>
          <c:order val="0"/>
          <c:tx>
            <c:strRef>
              <c:f>PTWs!$A$5:$B$5</c:f>
              <c:strCache>
                <c:ptCount val="1"/>
                <c:pt idx="0">
                  <c:v>Total PTWs</c:v>
                </c:pt>
              </c:strCache>
            </c:strRef>
          </c:tx>
          <c:spPr>
            <a:ln w="25400">
              <a:solidFill>
                <a:srgbClr val="FF0000"/>
              </a:solidFill>
              <a:prstDash val="solid"/>
            </a:ln>
          </c:spPr>
          <c:marker>
            <c:symbol val="none"/>
          </c:marker>
          <c:trendline>
            <c:spPr>
              <a:ln w="3175">
                <a:solidFill>
                  <a:srgbClr val="FF0000"/>
                </a:solidFill>
                <a:prstDash val="sysDash"/>
              </a:ln>
            </c:spPr>
            <c:trendlineType val="linear"/>
            <c:forward val="10"/>
          </c:trendline>
          <c:trendline>
            <c:spPr>
              <a:ln w="3175">
                <a:solidFill>
                  <a:srgbClr val="FF0000"/>
                </a:solidFill>
                <a:prstDash val="sysDash"/>
              </a:ln>
            </c:spPr>
            <c:trendlineType val="poly"/>
            <c:order val="2"/>
            <c:forward val="10"/>
          </c:trendline>
          <c:cat>
            <c:strRef>
              <c:f>PTWs!$C$2:$Y$2</c:f>
              <c:strCach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strCache>
            </c:strRef>
          </c:cat>
          <c:val>
            <c:numRef>
              <c:f>PTWs!$C$5:$P$5</c:f>
              <c:numCache>
                <c:formatCode>#,##0</c:formatCode>
                <c:ptCount val="14"/>
                <c:pt idx="0">
                  <c:v>22402310</c:v>
                </c:pt>
                <c:pt idx="1">
                  <c:v>23730587</c:v>
                </c:pt>
                <c:pt idx="2">
                  <c:v>24429515</c:v>
                </c:pt>
                <c:pt idx="3">
                  <c:v>25151819</c:v>
                </c:pt>
                <c:pt idx="4">
                  <c:v>25770597</c:v>
                </c:pt>
                <c:pt idx="5">
                  <c:v>27970267</c:v>
                </c:pt>
                <c:pt idx="6">
                  <c:v>29576715</c:v>
                </c:pt>
                <c:pt idx="7">
                  <c:v>29695825</c:v>
                </c:pt>
                <c:pt idx="8">
                  <c:v>30429926</c:v>
                </c:pt>
                <c:pt idx="9">
                  <c:v>31333627</c:v>
                </c:pt>
                <c:pt idx="10">
                  <c:v>31406585</c:v>
                </c:pt>
                <c:pt idx="11">
                  <c:v>32384566</c:v>
                </c:pt>
                <c:pt idx="12">
                  <c:v>33065068</c:v>
                </c:pt>
                <c:pt idx="13">
                  <c:v>33715142</c:v>
                </c:pt>
              </c:numCache>
            </c:numRef>
          </c:val>
        </c:ser>
        <c:marker val="1"/>
        <c:axId val="102267520"/>
        <c:axId val="102629760"/>
      </c:lineChart>
      <c:catAx>
        <c:axId val="102267520"/>
        <c:scaling>
          <c:orientation val="minMax"/>
        </c:scaling>
        <c:axPos val="b"/>
        <c:numFmt formatCode="General" sourceLinked="1"/>
        <c:tickLblPos val="nextTo"/>
        <c:spPr>
          <a:ln w="25400">
            <a:solidFill>
              <a:srgbClr val="000000"/>
            </a:solidFill>
            <a:prstDash val="solid"/>
          </a:ln>
        </c:spPr>
        <c:txPr>
          <a:bodyPr rot="-2700000" vert="horz"/>
          <a:lstStyle/>
          <a:p>
            <a:pPr>
              <a:defRPr lang="en-GB" sz="800" b="0" i="0" u="none" strike="noStrike" baseline="0">
                <a:solidFill>
                  <a:sysClr val="windowText" lastClr="000000"/>
                </a:solidFill>
                <a:latin typeface="Arial"/>
                <a:ea typeface="Arial"/>
                <a:cs typeface="Arial"/>
              </a:defRPr>
            </a:pPr>
            <a:endParaRPr lang="en-US"/>
          </a:p>
        </c:txPr>
        <c:crossAx val="102629760"/>
        <c:crosses val="autoZero"/>
        <c:auto val="1"/>
        <c:lblAlgn val="ctr"/>
        <c:lblOffset val="100"/>
        <c:tickLblSkip val="1"/>
        <c:tickMarkSkip val="1"/>
      </c:catAx>
      <c:valAx>
        <c:axId val="102629760"/>
        <c:scaling>
          <c:orientation val="minMax"/>
          <c:max val="40000000"/>
        </c:scaling>
        <c:axPos val="l"/>
        <c:title>
          <c:tx>
            <c:rich>
              <a:bodyPr/>
              <a:lstStyle/>
              <a:p>
                <a:pPr>
                  <a:defRPr lang="en-GB" sz="1000" b="1" i="0" u="none" strike="noStrike" baseline="0">
                    <a:solidFill>
                      <a:srgbClr val="808080"/>
                    </a:solidFill>
                    <a:latin typeface="Arial"/>
                    <a:ea typeface="Arial"/>
                    <a:cs typeface="Arial"/>
                  </a:defRPr>
                </a:pPr>
                <a:r>
                  <a:rPr lang="en-GB"/>
                  <a:t>Units</a:t>
                </a:r>
              </a:p>
            </c:rich>
          </c:tx>
          <c:layout>
            <c:manualLayout>
              <c:xMode val="edge"/>
              <c:yMode val="edge"/>
              <c:x val="2.3333333333333352E-2"/>
              <c:y val="0.50633022138055528"/>
            </c:manualLayout>
          </c:layout>
          <c:spPr>
            <a:noFill/>
            <a:ln w="25400">
              <a:noFill/>
            </a:ln>
          </c:spPr>
        </c:title>
        <c:numFmt formatCode="#,##0" sourceLinked="1"/>
        <c:tickLblPos val="nextTo"/>
        <c:spPr>
          <a:ln w="25400">
            <a:solidFill>
              <a:srgbClr val="000000"/>
            </a:solidFill>
            <a:prstDash val="solid"/>
          </a:ln>
        </c:spPr>
        <c:txPr>
          <a:bodyPr rot="0" vert="horz"/>
          <a:lstStyle/>
          <a:p>
            <a:pPr>
              <a:defRPr lang="en-GB" sz="1000" b="0" i="0" u="none" strike="noStrike" baseline="0">
                <a:solidFill>
                  <a:sysClr val="windowText" lastClr="000000"/>
                </a:solidFill>
                <a:latin typeface="Arial"/>
                <a:ea typeface="Arial"/>
                <a:cs typeface="Arial"/>
              </a:defRPr>
            </a:pPr>
            <a:endParaRPr lang="en-US"/>
          </a:p>
        </c:txPr>
        <c:crossAx val="102267520"/>
        <c:crosses val="autoZero"/>
        <c:crossBetween val="between"/>
      </c:valAx>
      <c:spPr>
        <a:noFill/>
        <a:ln w="25400">
          <a:noFill/>
        </a:ln>
      </c:spPr>
    </c:plotArea>
    <c:legend>
      <c:legendPos val="r"/>
      <c:legendEntry>
        <c:idx val="1"/>
        <c:delete val="1"/>
      </c:legendEntry>
      <c:legendEntry>
        <c:idx val="2"/>
        <c:delete val="1"/>
      </c:legendEntry>
      <c:legendEntry>
        <c:idx val="0"/>
        <c:delete val="1"/>
      </c:legendEntry>
      <c:layout>
        <c:manualLayout>
          <c:xMode val="edge"/>
          <c:yMode val="edge"/>
          <c:x val="0.41500069991251393"/>
          <c:y val="0.75316610740113188"/>
          <c:w val="0.25333368328958888"/>
          <c:h val="0.12236309068961319"/>
        </c:manualLayout>
      </c:layout>
      <c:spPr>
        <a:noFill/>
        <a:ln w="25400">
          <a:noFill/>
        </a:ln>
      </c:spPr>
      <c:txPr>
        <a:bodyPr/>
        <a:lstStyle/>
        <a:p>
          <a:pPr>
            <a:defRPr lang="en-GB" sz="735" b="0" i="0" u="none" strike="noStrike" baseline="0">
              <a:solidFill>
                <a:srgbClr val="808080"/>
              </a:solidFill>
              <a:latin typeface="Arial"/>
              <a:ea typeface="Arial"/>
              <a:cs typeface="Arial"/>
            </a:defRPr>
          </a:pPr>
          <a:endParaRPr lang="en-US"/>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drawings/drawing1.xml><?xml version="1.0" encoding="utf-8"?>
<c:userShapes xmlns:c="http://schemas.openxmlformats.org/drawingml/2006/chart">
  <cdr:relSizeAnchor xmlns:cdr="http://schemas.openxmlformats.org/drawingml/2006/chartDrawing">
    <cdr:from>
      <cdr:x>0.93869</cdr:x>
      <cdr:y>0.19144</cdr:y>
    </cdr:from>
    <cdr:to>
      <cdr:x>0.98565</cdr:x>
      <cdr:y>0.24431</cdr:y>
    </cdr:to>
    <cdr:sp macro="" textlink="">
      <cdr:nvSpPr>
        <cdr:cNvPr id="8193" name="AutoShape 1"/>
        <cdr:cNvSpPr>
          <a:spLocks xmlns:a="http://schemas.openxmlformats.org/drawingml/2006/main" noChangeArrowheads="1"/>
        </cdr:cNvSpPr>
      </cdr:nvSpPr>
      <cdr:spPr bwMode="auto">
        <a:xfrm xmlns:a="http://schemas.openxmlformats.org/drawingml/2006/main">
          <a:off x="5364594" y="864303"/>
          <a:ext cx="268377" cy="238700"/>
        </a:xfrm>
        <a:prstGeom xmlns:a="http://schemas.openxmlformats.org/drawingml/2006/main" prst="star4">
          <a:avLst>
            <a:gd name="adj" fmla="val 12500"/>
          </a:avLst>
        </a:prstGeom>
        <a:solidFill xmlns:a="http://schemas.openxmlformats.org/drawingml/2006/main">
          <a:srgbClr val="FF0000"/>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0838" cy="495300"/>
          </a:xfrm>
          <a:prstGeom prst="rect">
            <a:avLst/>
          </a:prstGeom>
          <a:noFill/>
          <a:ln w="9525">
            <a:noFill/>
            <a:miter lim="800000"/>
            <a:headEnd/>
            <a:tailEnd/>
          </a:ln>
        </p:spPr>
        <p:txBody>
          <a:bodyPr vert="horz" wrap="square" lIns="91243" tIns="45622" rIns="91243" bIns="45622" numCol="1" anchor="t" anchorCtr="0" compatLnSpc="1">
            <a:prstTxWarp prst="textNoShape">
              <a:avLst/>
            </a:prstTxWarp>
          </a:bodyPr>
          <a:lstStyle>
            <a:lvl1pPr defTabSz="914333">
              <a:defRPr sz="1100" u="none"/>
            </a:lvl1pPr>
          </a:lstStyle>
          <a:p>
            <a:pPr>
              <a:defRPr/>
            </a:pPr>
            <a:endParaRPr lang="en-GB"/>
          </a:p>
        </p:txBody>
      </p:sp>
      <p:sp>
        <p:nvSpPr>
          <p:cNvPr id="29699" name="Rectangle 3"/>
          <p:cNvSpPr>
            <a:spLocks noGrp="1" noChangeArrowheads="1"/>
          </p:cNvSpPr>
          <p:nvPr>
            <p:ph type="dt" sz="quarter" idx="1"/>
          </p:nvPr>
        </p:nvSpPr>
        <p:spPr bwMode="auto">
          <a:xfrm>
            <a:off x="3778250" y="0"/>
            <a:ext cx="2890838" cy="495300"/>
          </a:xfrm>
          <a:prstGeom prst="rect">
            <a:avLst/>
          </a:prstGeom>
          <a:noFill/>
          <a:ln w="9525">
            <a:noFill/>
            <a:miter lim="800000"/>
            <a:headEnd/>
            <a:tailEnd/>
          </a:ln>
        </p:spPr>
        <p:txBody>
          <a:bodyPr vert="horz" wrap="square" lIns="91243" tIns="45622" rIns="91243" bIns="45622" numCol="1" anchor="t" anchorCtr="0" compatLnSpc="1">
            <a:prstTxWarp prst="textNoShape">
              <a:avLst/>
            </a:prstTxWarp>
          </a:bodyPr>
          <a:lstStyle>
            <a:lvl1pPr algn="r" defTabSz="914333">
              <a:defRPr sz="1100" u="none"/>
            </a:lvl1pPr>
          </a:lstStyle>
          <a:p>
            <a:pPr>
              <a:defRPr/>
            </a:pPr>
            <a:endParaRPr lang="en-GB"/>
          </a:p>
        </p:txBody>
      </p:sp>
      <p:sp>
        <p:nvSpPr>
          <p:cNvPr id="29700" name="Rectangle 4"/>
          <p:cNvSpPr>
            <a:spLocks noGrp="1" noChangeArrowheads="1"/>
          </p:cNvSpPr>
          <p:nvPr>
            <p:ph type="ftr" sz="quarter" idx="2"/>
          </p:nvPr>
        </p:nvSpPr>
        <p:spPr bwMode="auto">
          <a:xfrm>
            <a:off x="0" y="9431338"/>
            <a:ext cx="2890838" cy="495300"/>
          </a:xfrm>
          <a:prstGeom prst="rect">
            <a:avLst/>
          </a:prstGeom>
          <a:noFill/>
          <a:ln w="9525">
            <a:noFill/>
            <a:miter lim="800000"/>
            <a:headEnd/>
            <a:tailEnd/>
          </a:ln>
        </p:spPr>
        <p:txBody>
          <a:bodyPr vert="horz" wrap="square" lIns="91243" tIns="45622" rIns="91243" bIns="45622" numCol="1" anchor="b" anchorCtr="0" compatLnSpc="1">
            <a:prstTxWarp prst="textNoShape">
              <a:avLst/>
            </a:prstTxWarp>
          </a:bodyPr>
          <a:lstStyle>
            <a:lvl1pPr defTabSz="914333">
              <a:defRPr sz="1100" u="none"/>
            </a:lvl1pPr>
          </a:lstStyle>
          <a:p>
            <a:pPr>
              <a:defRPr/>
            </a:pPr>
            <a:endParaRPr lang="en-GB"/>
          </a:p>
        </p:txBody>
      </p:sp>
      <p:sp>
        <p:nvSpPr>
          <p:cNvPr id="29701" name="Rectangle 5"/>
          <p:cNvSpPr>
            <a:spLocks noGrp="1" noChangeArrowheads="1"/>
          </p:cNvSpPr>
          <p:nvPr>
            <p:ph type="sldNum" sz="quarter" idx="3"/>
          </p:nvPr>
        </p:nvSpPr>
        <p:spPr bwMode="auto">
          <a:xfrm>
            <a:off x="3778250" y="9431338"/>
            <a:ext cx="2890838" cy="495300"/>
          </a:xfrm>
          <a:prstGeom prst="rect">
            <a:avLst/>
          </a:prstGeom>
          <a:noFill/>
          <a:ln w="9525">
            <a:noFill/>
            <a:miter lim="800000"/>
            <a:headEnd/>
            <a:tailEnd/>
          </a:ln>
        </p:spPr>
        <p:txBody>
          <a:bodyPr vert="horz" wrap="square" lIns="91243" tIns="45622" rIns="91243" bIns="45622" numCol="1" anchor="b" anchorCtr="0" compatLnSpc="1">
            <a:prstTxWarp prst="textNoShape">
              <a:avLst/>
            </a:prstTxWarp>
          </a:bodyPr>
          <a:lstStyle>
            <a:lvl1pPr algn="r" defTabSz="914333">
              <a:defRPr sz="1100" u="none"/>
            </a:lvl1pPr>
          </a:lstStyle>
          <a:p>
            <a:pPr>
              <a:defRPr/>
            </a:pPr>
            <a:fld id="{A8D74F1F-2F49-411D-98B1-3125C5F92EB5}" type="slidenum">
              <a:rPr lang="es-ES"/>
              <a:pPr>
                <a:defRPr/>
              </a:pPr>
              <a:t>‹#›</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857500" cy="458788"/>
          </a:xfrm>
          <a:prstGeom prst="rect">
            <a:avLst/>
          </a:prstGeom>
          <a:noFill/>
          <a:ln w="9525">
            <a:noFill/>
            <a:miter lim="800000"/>
            <a:headEnd/>
            <a:tailEnd/>
          </a:ln>
        </p:spPr>
        <p:txBody>
          <a:bodyPr vert="horz" wrap="square" lIns="91243" tIns="45622" rIns="91243" bIns="45622" numCol="1" anchor="t" anchorCtr="0" compatLnSpc="1">
            <a:prstTxWarp prst="textNoShape">
              <a:avLst/>
            </a:prstTxWarp>
          </a:bodyPr>
          <a:lstStyle>
            <a:lvl1pPr defTabSz="914333">
              <a:defRPr sz="1100" u="none"/>
            </a:lvl1pPr>
          </a:lstStyle>
          <a:p>
            <a:pPr>
              <a:defRPr/>
            </a:pPr>
            <a:endParaRPr lang="en-GB"/>
          </a:p>
        </p:txBody>
      </p:sp>
      <p:sp>
        <p:nvSpPr>
          <p:cNvPr id="35843" name="Rectangle 3"/>
          <p:cNvSpPr>
            <a:spLocks noGrp="1" noChangeArrowheads="1"/>
          </p:cNvSpPr>
          <p:nvPr>
            <p:ph type="dt" idx="1"/>
          </p:nvPr>
        </p:nvSpPr>
        <p:spPr bwMode="auto">
          <a:xfrm>
            <a:off x="3762375" y="0"/>
            <a:ext cx="2933700" cy="458788"/>
          </a:xfrm>
          <a:prstGeom prst="rect">
            <a:avLst/>
          </a:prstGeom>
          <a:noFill/>
          <a:ln w="9525">
            <a:noFill/>
            <a:miter lim="800000"/>
            <a:headEnd/>
            <a:tailEnd/>
          </a:ln>
        </p:spPr>
        <p:txBody>
          <a:bodyPr vert="horz" wrap="square" lIns="91243" tIns="45622" rIns="91243" bIns="45622" numCol="1" anchor="t" anchorCtr="0" compatLnSpc="1">
            <a:prstTxWarp prst="textNoShape">
              <a:avLst/>
            </a:prstTxWarp>
          </a:bodyPr>
          <a:lstStyle>
            <a:lvl1pPr algn="r" defTabSz="914333">
              <a:defRPr sz="1100" u="none"/>
            </a:lvl1pPr>
          </a:lstStyle>
          <a:p>
            <a:pPr>
              <a:defRPr/>
            </a:pPr>
            <a:endParaRPr lang="en-GB"/>
          </a:p>
        </p:txBody>
      </p:sp>
      <p:sp>
        <p:nvSpPr>
          <p:cNvPr id="44036" name="Rectangle 4"/>
          <p:cNvSpPr>
            <a:spLocks noChangeArrowheads="1" noTextEdit="1"/>
          </p:cNvSpPr>
          <p:nvPr>
            <p:ph type="sldImg" idx="2"/>
          </p:nvPr>
        </p:nvSpPr>
        <p:spPr bwMode="auto">
          <a:xfrm>
            <a:off x="895350" y="768350"/>
            <a:ext cx="4902200" cy="3678238"/>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903288" y="4752975"/>
            <a:ext cx="4889500" cy="4445000"/>
          </a:xfrm>
          <a:prstGeom prst="rect">
            <a:avLst/>
          </a:prstGeom>
          <a:noFill/>
          <a:ln w="9525">
            <a:noFill/>
            <a:miter lim="800000"/>
            <a:headEnd/>
            <a:tailEnd/>
          </a:ln>
        </p:spPr>
        <p:txBody>
          <a:bodyPr vert="horz" wrap="square" lIns="91243" tIns="45622" rIns="91243" bIns="45622"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5846" name="Rectangle 6"/>
          <p:cNvSpPr>
            <a:spLocks noGrp="1" noChangeArrowheads="1"/>
          </p:cNvSpPr>
          <p:nvPr>
            <p:ph type="ftr" sz="quarter" idx="4"/>
          </p:nvPr>
        </p:nvSpPr>
        <p:spPr bwMode="auto">
          <a:xfrm>
            <a:off x="0" y="9431338"/>
            <a:ext cx="2857500" cy="457200"/>
          </a:xfrm>
          <a:prstGeom prst="rect">
            <a:avLst/>
          </a:prstGeom>
          <a:noFill/>
          <a:ln w="9525">
            <a:noFill/>
            <a:miter lim="800000"/>
            <a:headEnd/>
            <a:tailEnd/>
          </a:ln>
        </p:spPr>
        <p:txBody>
          <a:bodyPr vert="horz" wrap="square" lIns="91243" tIns="45622" rIns="91243" bIns="45622" numCol="1" anchor="b" anchorCtr="0" compatLnSpc="1">
            <a:prstTxWarp prst="textNoShape">
              <a:avLst/>
            </a:prstTxWarp>
          </a:bodyPr>
          <a:lstStyle>
            <a:lvl1pPr defTabSz="914333">
              <a:defRPr sz="1100" u="none"/>
            </a:lvl1pPr>
          </a:lstStyle>
          <a:p>
            <a:pPr>
              <a:defRPr/>
            </a:pPr>
            <a:endParaRPr lang="en-GB"/>
          </a:p>
        </p:txBody>
      </p:sp>
      <p:sp>
        <p:nvSpPr>
          <p:cNvPr id="35847" name="Rectangle 7"/>
          <p:cNvSpPr>
            <a:spLocks noGrp="1" noChangeArrowheads="1"/>
          </p:cNvSpPr>
          <p:nvPr>
            <p:ph type="sldNum" sz="quarter" idx="5"/>
          </p:nvPr>
        </p:nvSpPr>
        <p:spPr bwMode="auto">
          <a:xfrm>
            <a:off x="3762375" y="9431338"/>
            <a:ext cx="2933700" cy="457200"/>
          </a:xfrm>
          <a:prstGeom prst="rect">
            <a:avLst/>
          </a:prstGeom>
          <a:noFill/>
          <a:ln w="9525">
            <a:noFill/>
            <a:miter lim="800000"/>
            <a:headEnd/>
            <a:tailEnd/>
          </a:ln>
        </p:spPr>
        <p:txBody>
          <a:bodyPr vert="horz" wrap="square" lIns="91243" tIns="45622" rIns="91243" bIns="45622" numCol="1" anchor="b" anchorCtr="0" compatLnSpc="1">
            <a:prstTxWarp prst="textNoShape">
              <a:avLst/>
            </a:prstTxWarp>
          </a:bodyPr>
          <a:lstStyle>
            <a:lvl1pPr algn="r" defTabSz="914333">
              <a:defRPr sz="1100" u="none"/>
            </a:lvl1pPr>
          </a:lstStyle>
          <a:p>
            <a:pPr>
              <a:defRPr/>
            </a:pPr>
            <a:fld id="{5C0C134E-555C-43CC-99E0-BB2048D51907}"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04875"/>
            <a:fld id="{FA64DD35-7CEA-46A0-8736-FD7FD2C6C9D4}" type="slidenum">
              <a:rPr lang="es-ES" smtClean="0"/>
              <a:pPr defTabSz="904875"/>
              <a:t>1</a:t>
            </a:fld>
            <a:endParaRPr lang="es-ES"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04875"/>
            <a:fld id="{5400629B-9B6C-42AD-8DD7-CC4D7A8324F9}" type="slidenum">
              <a:rPr lang="es-ES" smtClean="0"/>
              <a:pPr defTabSz="904875"/>
              <a:t>10</a:t>
            </a:fld>
            <a:endParaRPr lang="es-ES" smtClean="0"/>
          </a:p>
        </p:txBody>
      </p:sp>
      <p:sp>
        <p:nvSpPr>
          <p:cNvPr id="54275" name="Rectangle 2"/>
          <p:cNvSpPr>
            <a:spLocks noChangeArrowheads="1" noTextEdit="1"/>
          </p:cNvSpPr>
          <p:nvPr>
            <p:ph type="sldImg"/>
          </p:nvPr>
        </p:nvSpPr>
        <p:spPr>
          <a:xfrm>
            <a:off x="850900" y="741363"/>
            <a:ext cx="4967288" cy="3727450"/>
          </a:xfrm>
          <a:ln/>
        </p:spPr>
      </p:sp>
      <p:sp>
        <p:nvSpPr>
          <p:cNvPr id="55300" name="Rectangle 3"/>
          <p:cNvSpPr>
            <a:spLocks noGrp="1" noChangeArrowheads="1"/>
          </p:cNvSpPr>
          <p:nvPr>
            <p:ph type="body" idx="1"/>
          </p:nvPr>
        </p:nvSpPr>
        <p:spPr>
          <a:xfrm>
            <a:off x="889000" y="4714875"/>
            <a:ext cx="4891088" cy="4468813"/>
          </a:xfrm>
          <a:ln/>
        </p:spPr>
        <p:txBody>
          <a:bodyPr wrap="none" anchor="ctr"/>
          <a:lstStyle/>
          <a:p>
            <a:pPr eaLnBrk="1" hangingPunct="1">
              <a:defRPr/>
            </a:pPr>
            <a:r>
              <a:rPr lang="it-IT" sz="1100" b="1" dirty="0" smtClean="0">
                <a:latin typeface="+mn-lt"/>
              </a:rPr>
              <a:t>OK, the number of PTWs, </a:t>
            </a:r>
            <a:r>
              <a:rPr lang="en-GB" sz="1100" b="1" dirty="0" err="1" smtClean="0">
                <a:latin typeface="+mn-lt"/>
              </a:rPr>
              <a:t>PTW</a:t>
            </a:r>
            <a:r>
              <a:rPr lang="en-GB" sz="1100" b="1" dirty="0" smtClean="0">
                <a:latin typeface="+mn-lt"/>
              </a:rPr>
              <a:t> share in the motor vehicle fleet, </a:t>
            </a:r>
            <a:r>
              <a:rPr lang="it-IT" sz="1100" b="1" dirty="0" smtClean="0">
                <a:latin typeface="+mn-lt"/>
              </a:rPr>
              <a:t>PTW fatalities per milion inhabitants and so 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04875"/>
            <a:fld id="{4D37CD88-4E3F-487F-AE8A-84248417B52D}" type="slidenum">
              <a:rPr lang="es-ES" smtClean="0"/>
              <a:pPr defTabSz="904875"/>
              <a:t>11</a:t>
            </a:fld>
            <a:endParaRPr lang="es-ES" smtClean="0"/>
          </a:p>
        </p:txBody>
      </p:sp>
      <p:sp>
        <p:nvSpPr>
          <p:cNvPr id="55299" name="Rectangle 2"/>
          <p:cNvSpPr>
            <a:spLocks noChangeArrowheads="1" noTextEdit="1"/>
          </p:cNvSpPr>
          <p:nvPr>
            <p:ph type="sldImg"/>
          </p:nvPr>
        </p:nvSpPr>
        <p:spPr>
          <a:xfrm>
            <a:off x="850900" y="741363"/>
            <a:ext cx="4967288" cy="3727450"/>
          </a:xfrm>
          <a:ln/>
        </p:spPr>
      </p:sp>
      <p:sp>
        <p:nvSpPr>
          <p:cNvPr id="66564" name="Rectangle 3"/>
          <p:cNvSpPr>
            <a:spLocks noGrp="1" noChangeArrowheads="1"/>
          </p:cNvSpPr>
          <p:nvPr>
            <p:ph type="body" idx="1"/>
          </p:nvPr>
        </p:nvSpPr>
        <p:spPr>
          <a:xfrm>
            <a:off x="889000" y="4714875"/>
            <a:ext cx="4891088" cy="4468813"/>
          </a:xfrm>
          <a:ln/>
        </p:spPr>
        <p:txBody>
          <a:bodyPr wrap="none" anchor="ctr"/>
          <a:lstStyle/>
          <a:p>
            <a:pPr marL="595597" indent="-340340" defTabSz="689328" eaLnBrk="1" hangingPunct="1">
              <a:defRPr/>
            </a:pPr>
            <a:r>
              <a:rPr lang="en-GB" sz="1100" b="1" dirty="0" smtClean="0">
                <a:latin typeface="+mn-lt"/>
              </a:rPr>
              <a:t>Some of the key trends: In London the PTW fleet and the number of killed riders have remained stable with a slight</a:t>
            </a:r>
          </a:p>
          <a:p>
            <a:pPr marL="595597" indent="-340340" defTabSz="689328" eaLnBrk="1" hangingPunct="1">
              <a:defRPr/>
            </a:pPr>
            <a:r>
              <a:rPr lang="en-GB" sz="1100" b="1" dirty="0" smtClean="0">
                <a:latin typeface="+mn-lt"/>
              </a:rPr>
              <a:t> increase in fatalities in 2008. </a:t>
            </a:r>
          </a:p>
          <a:p>
            <a:pPr marL="595597" indent="-340340" defTabSz="689328" eaLnBrk="1" hangingPunct="1">
              <a:defRPr/>
            </a:pPr>
            <a:endParaRPr lang="en-GB" sz="1100" b="1" dirty="0" smtClean="0">
              <a:latin typeface="+mn-lt"/>
            </a:endParaRPr>
          </a:p>
          <a:p>
            <a:pPr defTabSz="689328" eaLnBrk="1" hangingPunct="1">
              <a:lnSpc>
                <a:spcPct val="90000"/>
              </a:lnSpc>
              <a:defRPr/>
            </a:pPr>
            <a:r>
              <a:rPr lang="en-GB" sz="1100" b="1" dirty="0" smtClean="0">
                <a:latin typeface="+mn-lt"/>
              </a:rPr>
              <a:t>Paris has made a significant reduction in the number of killed riders – from 40 to 15 with a </a:t>
            </a:r>
          </a:p>
          <a:p>
            <a:pPr defTabSz="689328" eaLnBrk="1" hangingPunct="1">
              <a:lnSpc>
                <a:spcPct val="90000"/>
              </a:lnSpc>
              <a:defRPr/>
            </a:pPr>
            <a:r>
              <a:rPr lang="en-GB" sz="1100" b="1" dirty="0" smtClean="0">
                <a:latin typeface="+mn-lt"/>
              </a:rPr>
              <a:t>Substantial increase in the size of the fleet at the same time.</a:t>
            </a:r>
          </a:p>
          <a:p>
            <a:pPr defTabSz="689328" eaLnBrk="1" hangingPunct="1">
              <a:lnSpc>
                <a:spcPct val="90000"/>
              </a:lnSpc>
              <a:defRPr/>
            </a:pPr>
            <a:endParaRPr lang="en-GB" sz="1100" b="1" dirty="0" smtClean="0">
              <a:latin typeface="+mn-lt"/>
            </a:endParaRPr>
          </a:p>
          <a:p>
            <a:pPr defTabSz="689328" eaLnBrk="1" hangingPunct="1">
              <a:lnSpc>
                <a:spcPct val="90000"/>
              </a:lnSpc>
              <a:defRPr/>
            </a:pPr>
            <a:r>
              <a:rPr lang="en-GB" sz="1100" b="1" dirty="0" smtClean="0">
                <a:latin typeface="+mn-lt"/>
              </a:rPr>
              <a:t>Barcelona stabilised the number of PTW fatalities in spite of increased </a:t>
            </a:r>
            <a:r>
              <a:rPr lang="en-GB" sz="1100" b="1" dirty="0" err="1" smtClean="0">
                <a:latin typeface="+mn-lt"/>
              </a:rPr>
              <a:t>PTW</a:t>
            </a:r>
            <a:r>
              <a:rPr lang="en-GB" sz="1100" b="1" dirty="0" smtClean="0">
                <a:latin typeface="+mn-lt"/>
              </a:rPr>
              <a:t> usage. </a:t>
            </a:r>
          </a:p>
          <a:p>
            <a:pPr defTabSz="689328" eaLnBrk="1" hangingPunct="1">
              <a:lnSpc>
                <a:spcPct val="90000"/>
              </a:lnSpc>
              <a:defRPr/>
            </a:pPr>
            <a:r>
              <a:rPr lang="en-GB" sz="1100" b="1" dirty="0" smtClean="0">
                <a:latin typeface="+mn-lt"/>
              </a:rPr>
              <a:t>In the last few years a reduction of the PTW fatalities has been registered.</a:t>
            </a:r>
          </a:p>
          <a:p>
            <a:pPr defTabSz="689328" eaLnBrk="1" hangingPunct="1">
              <a:lnSpc>
                <a:spcPct val="90000"/>
              </a:lnSpc>
              <a:defRPr/>
            </a:pPr>
            <a:endParaRPr lang="en-GB" sz="1100" b="1" dirty="0" smtClean="0">
              <a:latin typeface="+mn-lt"/>
            </a:endParaRPr>
          </a:p>
          <a:p>
            <a:pPr defTabSz="689328" eaLnBrk="1" hangingPunct="1">
              <a:lnSpc>
                <a:spcPct val="90000"/>
              </a:lnSpc>
              <a:defRPr/>
            </a:pPr>
            <a:r>
              <a:rPr lang="en-GB" sz="1100" b="1" dirty="0" smtClean="0">
                <a:latin typeface="+mn-lt"/>
              </a:rPr>
              <a:t>Despite the impressive PTW fleet increase Rome has managed to reduce the number of </a:t>
            </a:r>
            <a:r>
              <a:rPr lang="en-GB" sz="1100" b="1" dirty="0" err="1" smtClean="0">
                <a:latin typeface="+mn-lt"/>
              </a:rPr>
              <a:t>PTW</a:t>
            </a:r>
            <a:r>
              <a:rPr lang="en-GB" sz="1100" b="1" dirty="0" smtClean="0">
                <a:latin typeface="+mn-lt"/>
              </a:rPr>
              <a:t> </a:t>
            </a:r>
          </a:p>
          <a:p>
            <a:pPr defTabSz="689328" eaLnBrk="1" hangingPunct="1">
              <a:lnSpc>
                <a:spcPct val="90000"/>
              </a:lnSpc>
              <a:defRPr/>
            </a:pPr>
            <a:r>
              <a:rPr lang="en-GB" sz="1100" b="1" dirty="0" smtClean="0">
                <a:latin typeface="+mn-lt"/>
              </a:rPr>
              <a:t>fatalities and injured riders in 2005 and since then the numbers have been kept stable </a:t>
            </a:r>
          </a:p>
          <a:p>
            <a:pPr defTabSz="689328" eaLnBrk="1" hangingPunct="1">
              <a:lnSpc>
                <a:spcPct val="90000"/>
              </a:lnSpc>
              <a:defRPr/>
            </a:pPr>
            <a:r>
              <a:rPr lang="en-GB" sz="1100" b="1" dirty="0" smtClean="0">
                <a:latin typeface="+mn-lt"/>
              </a:rPr>
              <a:t>notwithstanding the continuous increase of the </a:t>
            </a:r>
            <a:r>
              <a:rPr lang="en-GB" sz="1100" b="1" dirty="0" err="1" smtClean="0">
                <a:latin typeface="+mn-lt"/>
              </a:rPr>
              <a:t>PTW</a:t>
            </a:r>
            <a:r>
              <a:rPr lang="en-GB" sz="1100" b="1" dirty="0" smtClean="0">
                <a:latin typeface="+mn-lt"/>
              </a:rPr>
              <a:t> fleet. </a:t>
            </a:r>
          </a:p>
          <a:p>
            <a:pPr defTabSz="689328" eaLnBrk="1" hangingPunct="1">
              <a:lnSpc>
                <a:spcPct val="90000"/>
              </a:lnSpc>
              <a:defRPr/>
            </a:pPr>
            <a:endParaRPr lang="it-IT" sz="1100" b="1" dirty="0" smtClean="0">
              <a:latin typeface="+mn-lt"/>
            </a:endParaRPr>
          </a:p>
          <a:p>
            <a:pPr defTabSz="689328" eaLnBrk="1" hangingPunct="1">
              <a:lnSpc>
                <a:spcPct val="90000"/>
              </a:lnSpc>
              <a:defRPr/>
            </a:pPr>
            <a:r>
              <a:rPr lang="it-IT" sz="1100" b="1" dirty="0" smtClean="0">
                <a:latin typeface="+mn-lt"/>
              </a:rPr>
              <a:t>The above figures do, however, show the wide variation in circumstances between the 4 partner </a:t>
            </a:r>
          </a:p>
          <a:p>
            <a:pPr defTabSz="689328" eaLnBrk="1" hangingPunct="1">
              <a:lnSpc>
                <a:spcPct val="90000"/>
              </a:lnSpc>
              <a:defRPr/>
            </a:pPr>
            <a:r>
              <a:rPr lang="it-IT" sz="1100" b="1" dirty="0" smtClean="0">
                <a:latin typeface="+mn-lt"/>
              </a:rPr>
              <a:t>cities and highlight the importance of accounting for the local situation when attempting to apply </a:t>
            </a:r>
          </a:p>
          <a:p>
            <a:pPr defTabSz="689328" eaLnBrk="1" hangingPunct="1">
              <a:lnSpc>
                <a:spcPct val="90000"/>
              </a:lnSpc>
              <a:defRPr/>
            </a:pPr>
            <a:r>
              <a:rPr lang="it-IT" sz="1100" b="1" dirty="0" smtClean="0">
                <a:latin typeface="+mn-lt"/>
              </a:rPr>
              <a:t>actions to reduce injuries to PTW riders.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04875"/>
            <a:fld id="{1D9E6BCB-9E0C-46CE-B538-F5C4F4E0E3A9}" type="slidenum">
              <a:rPr lang="es-ES" smtClean="0"/>
              <a:pPr defTabSz="904875"/>
              <a:t>12</a:t>
            </a:fld>
            <a:endParaRPr lang="es-ES" smtClean="0"/>
          </a:p>
        </p:txBody>
      </p:sp>
      <p:sp>
        <p:nvSpPr>
          <p:cNvPr id="56323" name="Rectangle 2"/>
          <p:cNvSpPr>
            <a:spLocks noChangeArrowheads="1" noTextEdit="1"/>
          </p:cNvSpPr>
          <p:nvPr>
            <p:ph type="sldImg"/>
          </p:nvPr>
        </p:nvSpPr>
        <p:spPr>
          <a:ln/>
        </p:spPr>
      </p:sp>
      <p:sp>
        <p:nvSpPr>
          <p:cNvPr id="69636" name="Rectangle 3"/>
          <p:cNvSpPr>
            <a:spLocks noGrp="1" noChangeArrowheads="1"/>
          </p:cNvSpPr>
          <p:nvPr>
            <p:ph type="body" idx="1"/>
          </p:nvPr>
        </p:nvSpPr>
        <p:spPr>
          <a:ln/>
        </p:spPr>
        <p:txBody>
          <a:bodyPr/>
          <a:lstStyle/>
          <a:p>
            <a:pPr marL="595597" indent="-340340" eaLnBrk="1" hangingPunct="1">
              <a:defRPr/>
            </a:pPr>
            <a:r>
              <a:rPr lang="en-US" sz="900" dirty="0" smtClean="0">
                <a:latin typeface="+mn-lt"/>
              </a:rPr>
              <a:t>As part of the ‘Diagnosis’ stage, the MAIDS Accident study was examined in detail using the urban sub-database collected during the main MAIDS project</a:t>
            </a:r>
          </a:p>
          <a:p>
            <a:pPr marL="595597" indent="-340340" eaLnBrk="1" hangingPunct="1">
              <a:defRPr/>
            </a:pPr>
            <a:r>
              <a:rPr lang="en-US" sz="900" dirty="0" smtClean="0">
                <a:latin typeface="+mn-lt"/>
              </a:rPr>
              <a:t>The report looked at:</a:t>
            </a:r>
          </a:p>
          <a:p>
            <a:pPr marL="595597" indent="-340340" eaLnBrk="1" hangingPunct="1">
              <a:buFont typeface="Arial" pitchFamily="34" charset="0"/>
              <a:buChar char="•"/>
              <a:defRPr/>
            </a:pPr>
            <a:r>
              <a:rPr lang="en-US" sz="900" dirty="0" smtClean="0">
                <a:latin typeface="+mn-lt"/>
              </a:rPr>
              <a:t>The general characteristics of 666 urban accidents investigated in depth</a:t>
            </a:r>
          </a:p>
          <a:p>
            <a:pPr marL="595597" indent="-340340" eaLnBrk="1" hangingPunct="1">
              <a:buFont typeface="Arial" pitchFamily="34" charset="0"/>
              <a:buChar char="•"/>
              <a:defRPr/>
            </a:pPr>
            <a:r>
              <a:rPr lang="en-US" sz="900" dirty="0" smtClean="0">
                <a:latin typeface="+mn-lt"/>
              </a:rPr>
              <a:t>Urban accident causation factors</a:t>
            </a:r>
          </a:p>
          <a:p>
            <a:pPr marL="595597" indent="-340340" eaLnBrk="1" hangingPunct="1">
              <a:buFont typeface="Arial" pitchFamily="34" charset="0"/>
              <a:buChar char="•"/>
              <a:defRPr/>
            </a:pPr>
            <a:r>
              <a:rPr lang="en-US" sz="900" dirty="0" smtClean="0">
                <a:latin typeface="+mn-lt"/>
              </a:rPr>
              <a:t>Time of urban accidents</a:t>
            </a:r>
          </a:p>
          <a:p>
            <a:pPr marL="595597" indent="-340340" eaLnBrk="1" hangingPunct="1">
              <a:lnSpc>
                <a:spcPct val="80000"/>
              </a:lnSpc>
              <a:buFont typeface="Arial" pitchFamily="34" charset="0"/>
              <a:buChar char="•"/>
              <a:defRPr/>
            </a:pPr>
            <a:r>
              <a:rPr lang="en-US" sz="900" dirty="0" smtClean="0">
                <a:latin typeface="+mn-lt"/>
              </a:rPr>
              <a:t>Location  (road type, alignment, surface, intersection type, traffic control signs, view obstructions)</a:t>
            </a:r>
          </a:p>
          <a:p>
            <a:pPr marL="595597" indent="-340340" eaLnBrk="1" hangingPunct="1">
              <a:lnSpc>
                <a:spcPct val="80000"/>
              </a:lnSpc>
              <a:buFont typeface="Arial" pitchFamily="34" charset="0"/>
              <a:buChar char="•"/>
              <a:defRPr/>
            </a:pPr>
            <a:r>
              <a:rPr lang="en-US" sz="900" dirty="0" smtClean="0">
                <a:latin typeface="+mn-lt"/>
              </a:rPr>
              <a:t>People involved (age, gender, license, training, experience)</a:t>
            </a:r>
          </a:p>
          <a:p>
            <a:pPr marL="595597" indent="-340340" eaLnBrk="1" hangingPunct="1">
              <a:lnSpc>
                <a:spcPct val="80000"/>
              </a:lnSpc>
              <a:buFont typeface="Arial" pitchFamily="34" charset="0"/>
              <a:buChar char="•"/>
              <a:defRPr/>
            </a:pPr>
            <a:r>
              <a:rPr lang="en-US" sz="900" dirty="0" smtClean="0">
                <a:latin typeface="+mn-lt"/>
              </a:rPr>
              <a:t>Vehicles involved (PTW style, engine capacity, other vehicle classification)</a:t>
            </a:r>
          </a:p>
          <a:p>
            <a:pPr marL="595597" indent="-340340" eaLnBrk="1" hangingPunct="1">
              <a:lnSpc>
                <a:spcPct val="80000"/>
              </a:lnSpc>
              <a:buFont typeface="Arial" pitchFamily="34" charset="0"/>
              <a:buChar char="•"/>
              <a:defRPr/>
            </a:pPr>
            <a:r>
              <a:rPr lang="en-US" sz="900" dirty="0" smtClean="0">
                <a:latin typeface="+mn-lt"/>
              </a:rPr>
              <a:t>PTW rider injuries (by severity and body part, collision contact code)</a:t>
            </a:r>
          </a:p>
          <a:p>
            <a:pPr marL="595597" indent="-340340" eaLnBrk="1" hangingPunct="1">
              <a:lnSpc>
                <a:spcPct val="80000"/>
              </a:lnSpc>
              <a:buFont typeface="Arial" pitchFamily="34" charset="0"/>
              <a:buChar char="•"/>
              <a:defRPr/>
            </a:pPr>
            <a:r>
              <a:rPr lang="en-US" sz="900" dirty="0" smtClean="0">
                <a:latin typeface="+mn-lt"/>
              </a:rPr>
              <a:t>Single vehicle urban accidents (type of area, PTW legal category, number of fatalities, time of accident, day of week)</a:t>
            </a:r>
          </a:p>
          <a:p>
            <a:pPr marL="595597" indent="-340340" eaLnBrk="1" hangingPunct="1">
              <a:lnSpc>
                <a:spcPct val="80000"/>
              </a:lnSpc>
              <a:buFont typeface="Arial" pitchFamily="34" charset="0"/>
              <a:buChar char="•"/>
              <a:defRPr/>
            </a:pPr>
            <a:r>
              <a:rPr lang="en-US" sz="900" dirty="0" smtClean="0">
                <a:latin typeface="+mn-lt"/>
              </a:rPr>
              <a:t>Fatal urban accidents (type of area, primary contributing factor, PTW legal category, time of accident, day of week)</a:t>
            </a:r>
          </a:p>
          <a:p>
            <a:pPr>
              <a:defRPr/>
            </a:pPr>
            <a:endParaRPr lang="en-GB" sz="900" dirty="0" smtClean="0">
              <a:latin typeface="+mn-lt"/>
            </a:endParaRPr>
          </a:p>
          <a:p>
            <a:pPr>
              <a:defRPr/>
            </a:pPr>
            <a:r>
              <a:rPr lang="en-GB" sz="900" dirty="0" smtClean="0">
                <a:latin typeface="+mn-lt"/>
              </a:rPr>
              <a:t>The MAIDS study confirmed that the major cause of accidents was due to a human error committed mainly by other vehicle drivers, although the environmental factor was found to be of bigger relevance in the urban accident causation, especially when view obstructions along both rider’s and other vehicle driver’s line of sight were present, and roadway surface was affected by maintenance defects. </a:t>
            </a:r>
          </a:p>
          <a:p>
            <a:pPr>
              <a:defRPr/>
            </a:pPr>
            <a:r>
              <a:rPr lang="en-GB" sz="900" dirty="0" smtClean="0">
                <a:latin typeface="+mn-lt"/>
              </a:rPr>
              <a:t>PTW riders involved in urban accidents were found to be less trained and skilled than other riders, having less official training and more control unfamiliarity and skill deficiencies. </a:t>
            </a:r>
          </a:p>
          <a:p>
            <a:pPr eaLnBrk="1" hangingPunct="1">
              <a:defRPr/>
            </a:pPr>
            <a:r>
              <a:rPr lang="en-GB" sz="900" dirty="0" smtClean="0">
                <a:latin typeface="+mn-lt"/>
              </a:rPr>
              <a:t>A different pattern was found when single and fatal urban accidents were analyzed separately. These accidents showed to be less commuting related and more connected to some recreational activities: they occurred more during the evening and night hours and </a:t>
            </a:r>
            <a:r>
              <a:rPr lang="en-GB" sz="900" dirty="0" err="1" smtClean="0">
                <a:latin typeface="+mn-lt"/>
              </a:rPr>
              <a:t>PTW</a:t>
            </a:r>
            <a:r>
              <a:rPr lang="en-GB" sz="900" dirty="0" smtClean="0">
                <a:latin typeface="+mn-lt"/>
              </a:rPr>
              <a:t> riders were more prone to take risks, such as speeding over the posted speed limit, wearing helmets improperly or being alcohol impaired. </a:t>
            </a:r>
          </a:p>
          <a:p>
            <a:pPr eaLnBrk="1" hangingPunct="1">
              <a:defRPr/>
            </a:pPr>
            <a:endParaRPr lang="es-ES_tradnl"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lstStyle/>
          <a:p>
            <a:pPr eaLnBrk="1" hangingPunct="1">
              <a:defRPr/>
            </a:pPr>
            <a:r>
              <a:rPr lang="en-GB" sz="1100" b="1" dirty="0" smtClean="0">
                <a:latin typeface="+mn-lt"/>
              </a:rPr>
              <a:t>A number of Demonstrations were also developed and the eSUM project was an</a:t>
            </a:r>
          </a:p>
          <a:p>
            <a:pPr eaLnBrk="1" hangingPunct="1">
              <a:defRPr/>
            </a:pPr>
            <a:r>
              <a:rPr lang="en-GB" sz="1100" b="1" dirty="0" smtClean="0">
                <a:latin typeface="+mn-lt"/>
              </a:rPr>
              <a:t>opportunity to test and validate new concepts, to promote proven best practice,</a:t>
            </a:r>
          </a:p>
          <a:p>
            <a:pPr eaLnBrk="1" hangingPunct="1">
              <a:defRPr/>
            </a:pPr>
            <a:r>
              <a:rPr lang="en-GB" sz="1100" b="1" dirty="0" smtClean="0">
                <a:latin typeface="+mn-lt"/>
              </a:rPr>
              <a:t>and to extend the state of the art. It also provided an opportunity to transfer and</a:t>
            </a:r>
          </a:p>
          <a:p>
            <a:pPr eaLnBrk="1" hangingPunct="1">
              <a:defRPr/>
            </a:pPr>
            <a:r>
              <a:rPr lang="en-GB" sz="1100" b="1" dirty="0" smtClean="0">
                <a:latin typeface="+mn-lt"/>
              </a:rPr>
              <a:t>encourage the wider uptake of good practice. </a:t>
            </a:r>
          </a:p>
          <a:p>
            <a:pPr eaLnBrk="1" hangingPunct="1">
              <a:defRPr/>
            </a:pPr>
            <a:endParaRPr lang="en-GB" sz="1100" b="1" dirty="0" smtClean="0">
              <a:latin typeface="+mn-lt"/>
            </a:endParaRPr>
          </a:p>
          <a:p>
            <a:pPr eaLnBrk="1" hangingPunct="1">
              <a:defRPr/>
            </a:pPr>
            <a:r>
              <a:rPr lang="en-GB" sz="1100" b="1" dirty="0" smtClean="0">
                <a:latin typeface="+mn-lt"/>
              </a:rPr>
              <a:t>So there were 22 demonstrations in total, split up as shown above.</a:t>
            </a:r>
            <a:endParaRPr lang="it-IT" sz="1100" b="1" dirty="0" smtClean="0">
              <a:latin typeface="+mn-lt"/>
            </a:endParaRPr>
          </a:p>
          <a:p>
            <a:pPr>
              <a:defRPr/>
            </a:pPr>
            <a:endParaRPr lang="es-ES" dirty="0"/>
          </a:p>
        </p:txBody>
      </p:sp>
      <p:sp>
        <p:nvSpPr>
          <p:cNvPr id="57348" name="3 Marcador de número de diapositiva"/>
          <p:cNvSpPr>
            <a:spLocks noGrp="1"/>
          </p:cNvSpPr>
          <p:nvPr>
            <p:ph type="sldNum" sz="quarter" idx="5"/>
          </p:nvPr>
        </p:nvSpPr>
        <p:spPr>
          <a:noFill/>
        </p:spPr>
        <p:txBody>
          <a:bodyPr/>
          <a:lstStyle/>
          <a:p>
            <a:pPr defTabSz="904875"/>
            <a:fld id="{41A27E4D-5BBE-4F51-A299-125B4DBE87F3}" type="slidenum">
              <a:rPr lang="es-ES" smtClean="0"/>
              <a:pPr defTabSz="904875"/>
              <a:t>13</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GB" smtClean="0"/>
              <a:t>So some of the Barcelona Demonstrations:</a:t>
            </a:r>
          </a:p>
          <a:p>
            <a:r>
              <a:rPr lang="en-GB" smtClean="0"/>
              <a:t>Advanced Stop Lines specifically for PTWs (given the very high number of bikes in Barcelona).</a:t>
            </a:r>
          </a:p>
          <a:p>
            <a:r>
              <a:rPr lang="en-GB" smtClean="0"/>
              <a:t>Rider training, 30kph speed limit zones and red light enforcement cameras.</a:t>
            </a:r>
          </a:p>
        </p:txBody>
      </p:sp>
      <p:sp>
        <p:nvSpPr>
          <p:cNvPr id="58372" name="Slide Number Placeholder 3"/>
          <p:cNvSpPr>
            <a:spLocks noGrp="1"/>
          </p:cNvSpPr>
          <p:nvPr>
            <p:ph type="sldNum" sz="quarter" idx="5"/>
          </p:nvPr>
        </p:nvSpPr>
        <p:spPr>
          <a:noFill/>
        </p:spPr>
        <p:txBody>
          <a:bodyPr/>
          <a:lstStyle/>
          <a:p>
            <a:pPr defTabSz="882650"/>
            <a:fld id="{26FAC7D5-10D7-4D70-964E-F440F4879B22}" type="slidenum">
              <a:rPr lang="es-ES" smtClean="0"/>
              <a:pPr defTabSz="882650"/>
              <a:t>14</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ln/>
        </p:spPr>
        <p:txBody>
          <a:bodyPr/>
          <a:lstStyle/>
          <a:p>
            <a:pPr>
              <a:defRPr/>
            </a:pPr>
            <a:r>
              <a:rPr lang="en-GB" sz="1100" b="1" dirty="0" smtClean="0">
                <a:latin typeface="+mn-lt"/>
              </a:rPr>
              <a:t>30 Zones implementation (speed limit of 30 km/h) in Barcelona has been analysed and shown to have had a positive effect on the trend in accidents of the treated areas (from a +1.3% annual increase in casualties prior to implementation to a 12.2% reduction afterwards), In 2009, the average monthly number of </a:t>
            </a:r>
            <a:r>
              <a:rPr lang="en-GB" sz="1100" b="1" dirty="0" err="1" smtClean="0">
                <a:latin typeface="+mn-lt"/>
              </a:rPr>
              <a:t>PTW</a:t>
            </a:r>
            <a:r>
              <a:rPr lang="en-GB" sz="1100" b="1" dirty="0" smtClean="0">
                <a:latin typeface="+mn-lt"/>
              </a:rPr>
              <a:t> casualties has reduced by 40.5%, compared to the figures of the five years prior to implementation), within the 30kmh zones.</a:t>
            </a:r>
            <a:endParaRPr lang="en-US" sz="1100" b="1" dirty="0" smtClean="0">
              <a:latin typeface="+mn-lt"/>
            </a:endParaRPr>
          </a:p>
        </p:txBody>
      </p:sp>
      <p:sp>
        <p:nvSpPr>
          <p:cNvPr id="59396" name="Slide Number Placeholder 3"/>
          <p:cNvSpPr>
            <a:spLocks noGrp="1"/>
          </p:cNvSpPr>
          <p:nvPr>
            <p:ph type="sldNum" sz="quarter" idx="5"/>
          </p:nvPr>
        </p:nvSpPr>
        <p:spPr>
          <a:noFill/>
        </p:spPr>
        <p:txBody>
          <a:bodyPr/>
          <a:lstStyle/>
          <a:p>
            <a:pPr defTabSz="904875"/>
            <a:fld id="{D4CCC812-12E5-4825-940B-8E14BB8E24F9}" type="slidenum">
              <a:rPr lang="es-ES" smtClean="0"/>
              <a:pPr defTabSz="904875"/>
              <a:t>15</a:t>
            </a:fld>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03288"/>
            <a:fld id="{41A90F26-5040-419C-8A7C-C0F0BF940D62}" type="slidenum">
              <a:rPr lang="es-ES" smtClean="0"/>
              <a:pPr defTabSz="903288"/>
              <a:t>16</a:t>
            </a:fld>
            <a:endParaRPr lang="es-ES" smtClean="0"/>
          </a:p>
        </p:txBody>
      </p:sp>
      <p:sp>
        <p:nvSpPr>
          <p:cNvPr id="60419" name="Rectangle 2"/>
          <p:cNvSpPr>
            <a:spLocks noChangeArrowheads="1" noTextEdit="1"/>
          </p:cNvSpPr>
          <p:nvPr>
            <p:ph type="sldImg"/>
          </p:nvPr>
        </p:nvSpPr>
        <p:spPr>
          <a:xfrm>
            <a:off x="854075" y="742950"/>
            <a:ext cx="4965700" cy="3725863"/>
          </a:xfrm>
          <a:ln/>
        </p:spPr>
      </p:sp>
      <p:sp>
        <p:nvSpPr>
          <p:cNvPr id="61444" name="Rectangle 3"/>
          <p:cNvSpPr>
            <a:spLocks noGrp="1" noChangeArrowheads="1"/>
          </p:cNvSpPr>
          <p:nvPr>
            <p:ph type="body" idx="1"/>
          </p:nvPr>
        </p:nvSpPr>
        <p:spPr>
          <a:xfrm>
            <a:off x="889000" y="4714875"/>
            <a:ext cx="4891088" cy="4468813"/>
          </a:xfrm>
          <a:ln/>
        </p:spPr>
        <p:txBody>
          <a:bodyPr wrap="none" anchor="ctr"/>
          <a:lstStyle/>
          <a:p>
            <a:pPr eaLnBrk="1" hangingPunct="1">
              <a:defRPr/>
            </a:pPr>
            <a:endParaRPr lang="it-IT" sz="1100" b="1" dirty="0" smtClean="0">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a:ln/>
        </p:spPr>
      </p:sp>
      <p:sp>
        <p:nvSpPr>
          <p:cNvPr id="62467" name="2 Marcador de notas"/>
          <p:cNvSpPr>
            <a:spLocks noGrp="1"/>
          </p:cNvSpPr>
          <p:nvPr>
            <p:ph type="body" idx="1"/>
          </p:nvPr>
        </p:nvSpPr>
        <p:spPr>
          <a:ln/>
        </p:spPr>
        <p:txBody>
          <a:bodyPr/>
          <a:lstStyle/>
          <a:p>
            <a:pPr defTabSz="869367">
              <a:defRPr/>
            </a:pPr>
            <a:r>
              <a:rPr lang="en-GB" sz="1100" b="1" dirty="0" smtClean="0">
                <a:latin typeface="+mn-lt"/>
              </a:rPr>
              <a:t>So examples of the Demonstration projects in Rome:</a:t>
            </a:r>
          </a:p>
          <a:p>
            <a:pPr defTabSz="869367">
              <a:defRPr/>
            </a:pPr>
            <a:r>
              <a:rPr lang="en-GB" sz="1100" b="1" dirty="0" smtClean="0">
                <a:latin typeface="+mn-lt"/>
              </a:rPr>
              <a:t>Removing bus lane separators: The removal of high kerbs that physically separated bus lanes from other traffic has been carried out for 35kms of the Rome road network. During the 4-years period prior to this intervention there were 6 fatal accidents involving </a:t>
            </a:r>
            <a:r>
              <a:rPr lang="en-GB" sz="1100" b="1" dirty="0" err="1" smtClean="0">
                <a:latin typeface="+mn-lt"/>
              </a:rPr>
              <a:t>PTW</a:t>
            </a:r>
            <a:r>
              <a:rPr lang="en-GB" sz="1100" b="1" dirty="0" smtClean="0">
                <a:latin typeface="+mn-lt"/>
              </a:rPr>
              <a:t> casualties hitting the kerbs compared to no reported accidents for the first year post–implementation. </a:t>
            </a:r>
            <a:r>
              <a:rPr lang="de-CH" sz="1100" b="1" dirty="0" smtClean="0">
                <a:latin typeface="+mn-lt"/>
              </a:rPr>
              <a:t>Cars are prevented from changing lanes, while the discs present much less of a risk for motorcycle riders.</a:t>
            </a:r>
            <a:endParaRPr lang="en-GB" sz="1100" b="1" dirty="0" smtClean="0">
              <a:latin typeface="+mn-lt"/>
            </a:endParaRPr>
          </a:p>
          <a:p>
            <a:pPr defTabSz="869367">
              <a:defRPr/>
            </a:pPr>
            <a:endParaRPr lang="en-GB" sz="1100" b="1" dirty="0" smtClean="0">
              <a:latin typeface="+mn-lt"/>
            </a:endParaRPr>
          </a:p>
          <a:p>
            <a:pPr defTabSz="869367">
              <a:defRPr/>
            </a:pPr>
            <a:r>
              <a:rPr lang="en-GB" sz="1100" b="1" dirty="0" smtClean="0">
                <a:latin typeface="+mn-lt"/>
              </a:rPr>
              <a:t>A number of </a:t>
            </a:r>
            <a:r>
              <a:rPr lang="en-GB" sz="1100" b="1" dirty="0" err="1" smtClean="0">
                <a:latin typeface="+mn-lt"/>
              </a:rPr>
              <a:t>PTW</a:t>
            </a:r>
            <a:r>
              <a:rPr lang="en-GB" sz="1100" b="1" dirty="0" smtClean="0">
                <a:latin typeface="+mn-lt"/>
              </a:rPr>
              <a:t> collision black spots have also been identified and treated in Rome, for example, implementing roundabout designs to replace signalled junction “black spots”. This site at </a:t>
            </a:r>
            <a:r>
              <a:rPr lang="en-GB" sz="1100" b="1" dirty="0" err="1" smtClean="0">
                <a:latin typeface="+mn-lt"/>
              </a:rPr>
              <a:t>Oberto-Rizzieri</a:t>
            </a:r>
            <a:r>
              <a:rPr lang="en-GB" sz="1100" b="1" dirty="0" smtClean="0">
                <a:latin typeface="+mn-lt"/>
              </a:rPr>
              <a:t>  has shown a reduction in total accidents from 12 in 2004 to 1 in 2008;</a:t>
            </a:r>
            <a:endParaRPr lang="es-ES" sz="1100" b="1" dirty="0" smtClean="0">
              <a:latin typeface="+mn-lt"/>
            </a:endParaRPr>
          </a:p>
        </p:txBody>
      </p:sp>
      <p:sp>
        <p:nvSpPr>
          <p:cNvPr id="61444" name="3 Marcador de número de diapositiva"/>
          <p:cNvSpPr>
            <a:spLocks noGrp="1"/>
          </p:cNvSpPr>
          <p:nvPr>
            <p:ph type="sldNum" sz="quarter" idx="5"/>
          </p:nvPr>
        </p:nvSpPr>
        <p:spPr>
          <a:noFill/>
        </p:spPr>
        <p:txBody>
          <a:bodyPr/>
          <a:lstStyle/>
          <a:p>
            <a:pPr defTabSz="904875"/>
            <a:fld id="{6E0E98EA-2679-40F0-BACD-F718DA9022B4}" type="slidenum">
              <a:rPr lang="es-ES" smtClean="0"/>
              <a:pPr defTabSz="904875"/>
              <a:t>17</a:t>
            </a:fld>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ln/>
        </p:spPr>
        <p:txBody>
          <a:bodyPr/>
          <a:lstStyle/>
          <a:p>
            <a:pPr defTabSz="875447">
              <a:defRPr/>
            </a:pPr>
            <a:r>
              <a:rPr lang="en-GB" sz="1100" b="1" dirty="0" smtClean="0">
                <a:latin typeface="+mn-lt"/>
              </a:rPr>
              <a:t>An example of a project in Paris is the study of </a:t>
            </a:r>
            <a:r>
              <a:rPr lang="en-GB" sz="1100" b="1" dirty="0" err="1" smtClean="0">
                <a:latin typeface="+mn-lt"/>
              </a:rPr>
              <a:t>PTW</a:t>
            </a:r>
            <a:r>
              <a:rPr lang="en-GB" sz="1100" b="1" dirty="0" smtClean="0">
                <a:latin typeface="+mn-lt"/>
              </a:rPr>
              <a:t> use of bus lanes. There are 189km of bus lanes in Paris, even though it is not allowed in Paris, 54% of accidents in bus lanes involve </a:t>
            </a:r>
            <a:r>
              <a:rPr lang="en-GB" sz="1100" b="1" dirty="0" err="1" smtClean="0">
                <a:latin typeface="+mn-lt"/>
              </a:rPr>
              <a:t>PTW</a:t>
            </a:r>
            <a:r>
              <a:rPr lang="en-GB" sz="1100" b="1" dirty="0" smtClean="0">
                <a:latin typeface="+mn-lt"/>
              </a:rPr>
              <a:t> riders (8% of road accidents of all types involved a </a:t>
            </a:r>
            <a:r>
              <a:rPr lang="en-GB" sz="1100" b="1" dirty="0" err="1" smtClean="0">
                <a:latin typeface="+mn-lt"/>
              </a:rPr>
              <a:t>PTW</a:t>
            </a:r>
            <a:r>
              <a:rPr lang="en-GB" sz="1100" b="1" dirty="0" smtClean="0">
                <a:latin typeface="+mn-lt"/>
              </a:rPr>
              <a:t> rider using a bus lane). According to the analysis work carried out by Paris as part of the eSUM project, there is no evidence that allowing motorcycles to use bus lanes would lead to improvement of the </a:t>
            </a:r>
            <a:r>
              <a:rPr lang="en-GB" sz="1100" b="1" dirty="0" err="1" smtClean="0">
                <a:latin typeface="+mn-lt"/>
              </a:rPr>
              <a:t>PTW</a:t>
            </a:r>
            <a:r>
              <a:rPr lang="en-GB" sz="1100" b="1" dirty="0" smtClean="0">
                <a:latin typeface="+mn-lt"/>
              </a:rPr>
              <a:t> safety.</a:t>
            </a:r>
          </a:p>
          <a:p>
            <a:pPr defTabSz="875447">
              <a:defRPr/>
            </a:pPr>
            <a:endParaRPr lang="en-GB" sz="1100" b="1" dirty="0" smtClean="0">
              <a:latin typeface="+mn-lt"/>
            </a:endParaRPr>
          </a:p>
          <a:p>
            <a:pPr defTabSz="875447">
              <a:defRPr/>
            </a:pPr>
            <a:r>
              <a:rPr lang="en-GB" sz="1100" b="1" dirty="0" smtClean="0">
                <a:latin typeface="+mn-lt"/>
              </a:rPr>
              <a:t>There was also a project carried out to re-design road marking layouts on some of the major boulevards, to address </a:t>
            </a:r>
            <a:r>
              <a:rPr lang="en-GB" sz="1100" b="1" dirty="0" err="1" smtClean="0">
                <a:latin typeface="+mn-lt"/>
              </a:rPr>
              <a:t>PTW</a:t>
            </a:r>
            <a:r>
              <a:rPr lang="en-GB" sz="1100" b="1" dirty="0" smtClean="0">
                <a:latin typeface="+mn-lt"/>
              </a:rPr>
              <a:t> collision problems.</a:t>
            </a:r>
          </a:p>
          <a:p>
            <a:pPr>
              <a:defRPr/>
            </a:pPr>
            <a:endParaRPr lang="en-GB" dirty="0" smtClean="0"/>
          </a:p>
        </p:txBody>
      </p:sp>
      <p:sp>
        <p:nvSpPr>
          <p:cNvPr id="62468" name="Slide Number Placeholder 3"/>
          <p:cNvSpPr>
            <a:spLocks noGrp="1"/>
          </p:cNvSpPr>
          <p:nvPr>
            <p:ph type="sldNum" sz="quarter" idx="5"/>
          </p:nvPr>
        </p:nvSpPr>
        <p:spPr>
          <a:noFill/>
        </p:spPr>
        <p:txBody>
          <a:bodyPr/>
          <a:lstStyle/>
          <a:p>
            <a:pPr defTabSz="882650"/>
            <a:fld id="{81168177-1EFE-46C9-B0E6-D526468A0D18}" type="slidenum">
              <a:rPr lang="es-ES" smtClean="0"/>
              <a:pPr defTabSz="882650"/>
              <a:t>18</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GB" smtClean="0"/>
              <a:t>In London there were trials permitting motorcycles into bus lanes, analysis of the role of safety cameras in reducing PTW casualties, Advanced Stop Line studies, Rider Training initiatives (Bikesafe), and studies of the routes in London with the highest rates of PTW collisions.</a:t>
            </a:r>
          </a:p>
        </p:txBody>
      </p:sp>
      <p:sp>
        <p:nvSpPr>
          <p:cNvPr id="63492" name="Slide Number Placeholder 3"/>
          <p:cNvSpPr>
            <a:spLocks noGrp="1"/>
          </p:cNvSpPr>
          <p:nvPr>
            <p:ph type="sldNum" sz="quarter" idx="5"/>
          </p:nvPr>
        </p:nvSpPr>
        <p:spPr>
          <a:noFill/>
        </p:spPr>
        <p:txBody>
          <a:bodyPr/>
          <a:lstStyle/>
          <a:p>
            <a:pPr defTabSz="882650"/>
            <a:fld id="{31CEE658-EF5C-4FE3-9ECE-228E7AA947B5}" type="slidenum">
              <a:rPr lang="es-ES" smtClean="0"/>
              <a:pPr defTabSz="882650"/>
              <a:t>19</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04875"/>
            <a:fld id="{A1D5B473-B06C-4586-9ED6-6AEB4BDC44A5}" type="slidenum">
              <a:rPr lang="es-ES" smtClean="0"/>
              <a:pPr defTabSz="904875"/>
              <a:t>2</a:t>
            </a:fld>
            <a:endParaRPr lang="es-ES" smtClean="0"/>
          </a:p>
        </p:txBody>
      </p:sp>
      <p:sp>
        <p:nvSpPr>
          <p:cNvPr id="46083" name="Rectangle 2"/>
          <p:cNvSpPr>
            <a:spLocks noChangeArrowheads="1" noTextEdit="1"/>
          </p:cNvSpPr>
          <p:nvPr>
            <p:ph type="sldImg"/>
          </p:nvPr>
        </p:nvSpPr>
        <p:spPr>
          <a:ln/>
        </p:spPr>
      </p:sp>
      <p:sp>
        <p:nvSpPr>
          <p:cNvPr id="47108" name="Rectangle 3"/>
          <p:cNvSpPr>
            <a:spLocks noGrp="1" noChangeArrowheads="1"/>
          </p:cNvSpPr>
          <p:nvPr>
            <p:ph type="body" idx="1"/>
          </p:nvPr>
        </p:nvSpPr>
        <p:spPr>
          <a:ln/>
        </p:spPr>
        <p:txBody>
          <a:bodyPr/>
          <a:lstStyle/>
          <a:p>
            <a:pPr eaLnBrk="1" hangingPunct="1">
              <a:defRPr/>
            </a:pPr>
            <a:r>
              <a:rPr lang="en-GB" b="1" dirty="0" smtClean="0">
                <a:latin typeface="+mn-lt"/>
              </a:rPr>
              <a:t>Good morning ladies and gentlemen, my name is Andy Mayo, I am a director at Local Transport Projects Ltd which is a specialist road safety consultancy based in Yorkshire, England. We have been working on behalf of Transport for London for the last 3 years on the eSUM  (or ‘European Safer Urban Motorcycling’) project. I am delighted to be given the opportunity to visit your beautiful country to present the project to you on behalf of Transport for London. </a:t>
            </a:r>
          </a:p>
          <a:p>
            <a:pPr eaLnBrk="1" hangingPunct="1">
              <a:defRPr/>
            </a:pPr>
            <a:endParaRPr lang="en-GB" b="1" dirty="0" smtClean="0">
              <a:latin typeface="+mn-lt"/>
            </a:endParaRPr>
          </a:p>
          <a:p>
            <a:pPr eaLnBrk="1" hangingPunct="1">
              <a:defRPr/>
            </a:pPr>
            <a:r>
              <a:rPr lang="en-GB" b="1" dirty="0" smtClean="0">
                <a:latin typeface="+mn-lt"/>
              </a:rPr>
              <a:t>First a brief introduction - my career spans over 20 years in the field of road safety and I have worked in various local authorities before forming my company with a colleague in 2004. I have a passion for helping to reduce the needless waste of life on the roads, but am also a keen motorcyclist. I have been riding motorcycles since the age of 6, racing, commuting to work, touring, and just riding for fun. eSUM has enabled me to combine my professional road safety experience with my practical motorcycling knowledge, and I have thoroughly enjoyed working on the project. eSUM brought together a number of cities and other partners with the common goal of collecting best practice gained from around the world and using this to help reduce injuries to motorcyclists. It also developed an “Action Pack” for others to follow in order to develop a plan to improve motorcycle safety in their own area, based on best practice. It is our aim now to disseminate what we have learned, and to encourage other authorities to also develop an “Action Pack” using the eSUM work as a base, to take forward the planning of initiatives to help further improve motorcycle safety. </a:t>
            </a:r>
          </a:p>
          <a:p>
            <a:pPr eaLnBrk="1" hangingPunct="1">
              <a:defRPr/>
            </a:pPr>
            <a:endParaRPr lang="en-GB" b="1" dirty="0" smtClean="0">
              <a:latin typeface="+mn-lt"/>
            </a:endParaRPr>
          </a:p>
          <a:p>
            <a:pPr eaLnBrk="1" hangingPunct="1">
              <a:defRPr/>
            </a:pPr>
            <a:r>
              <a:rPr lang="en-GB" b="1" dirty="0" smtClean="0">
                <a:latin typeface="+mn-lt"/>
              </a:rPr>
              <a:t>I will start by giving you some background information on eSUM and then running through the objectives of the project and also the main results.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03288"/>
            <a:fld id="{21A7AD52-3E44-4F68-BBCA-8458938E692D}" type="slidenum">
              <a:rPr lang="es-ES" smtClean="0"/>
              <a:pPr defTabSz="903288"/>
              <a:t>20</a:t>
            </a:fld>
            <a:endParaRPr lang="es-ES" smtClean="0"/>
          </a:p>
        </p:txBody>
      </p:sp>
      <p:sp>
        <p:nvSpPr>
          <p:cNvPr id="64515" name="Rectangle 2"/>
          <p:cNvSpPr>
            <a:spLocks noChangeArrowheads="1" noTextEdit="1"/>
          </p:cNvSpPr>
          <p:nvPr>
            <p:ph type="sldImg"/>
          </p:nvPr>
        </p:nvSpPr>
        <p:spPr>
          <a:xfrm>
            <a:off x="854075" y="742950"/>
            <a:ext cx="4965700" cy="3725863"/>
          </a:xfrm>
          <a:ln/>
        </p:spPr>
      </p:sp>
      <p:sp>
        <p:nvSpPr>
          <p:cNvPr id="60420" name="Rectangle 3"/>
          <p:cNvSpPr>
            <a:spLocks noGrp="1" noChangeArrowheads="1"/>
          </p:cNvSpPr>
          <p:nvPr>
            <p:ph type="body" idx="1"/>
          </p:nvPr>
        </p:nvSpPr>
        <p:spPr>
          <a:xfrm>
            <a:off x="889000" y="4714875"/>
            <a:ext cx="4891088" cy="4468813"/>
          </a:xfrm>
          <a:ln/>
        </p:spPr>
        <p:txBody>
          <a:bodyPr wrap="none" anchor="ctr"/>
          <a:lstStyle/>
          <a:p>
            <a:pPr eaLnBrk="1" hangingPunct="1">
              <a:defRPr/>
            </a:pPr>
            <a:r>
              <a:rPr lang="en-GB" sz="1100" b="1" dirty="0" smtClean="0">
                <a:latin typeface="+mn-lt"/>
              </a:rPr>
              <a:t>The opening of 107 km of bus lanes to London’s PTW users occurred in January 2009, and was evaluated </a:t>
            </a:r>
          </a:p>
          <a:p>
            <a:pPr eaLnBrk="1" hangingPunct="1">
              <a:defRPr/>
            </a:pPr>
            <a:r>
              <a:rPr lang="en-GB" sz="1100" b="1" dirty="0" smtClean="0">
                <a:latin typeface="+mn-lt"/>
              </a:rPr>
              <a:t>as part of the eSUM demonstration. Journeys made by motorcycles using bus lanes were more than </a:t>
            </a:r>
          </a:p>
          <a:p>
            <a:pPr eaLnBrk="1" hangingPunct="1">
              <a:defRPr/>
            </a:pPr>
            <a:r>
              <a:rPr lang="en-GB" sz="1100" b="1" dirty="0" smtClean="0">
                <a:latin typeface="+mn-lt"/>
              </a:rPr>
              <a:t>10% quicker than those not using bus lanes. However, the report identified an increase in motorcyclist</a:t>
            </a:r>
          </a:p>
          <a:p>
            <a:pPr eaLnBrk="1" hangingPunct="1">
              <a:defRPr/>
            </a:pPr>
            <a:r>
              <a:rPr lang="en-GB" sz="1100" b="1" dirty="0" smtClean="0">
                <a:latin typeface="+mn-lt"/>
              </a:rPr>
              <a:t> collisions, predominantly with cars turning into or out of side roads on routes where motorcyclists </a:t>
            </a:r>
          </a:p>
          <a:p>
            <a:pPr eaLnBrk="1" hangingPunct="1">
              <a:defRPr/>
            </a:pPr>
            <a:r>
              <a:rPr lang="en-GB" sz="1100" b="1" dirty="0" smtClean="0">
                <a:latin typeface="+mn-lt"/>
              </a:rPr>
              <a:t>had access to bus lanes. This fact is understandable, because of the increase of the traffic in the bus</a:t>
            </a:r>
          </a:p>
          <a:p>
            <a:pPr eaLnBrk="1" hangingPunct="1">
              <a:defRPr/>
            </a:pPr>
            <a:r>
              <a:rPr lang="en-GB" sz="1100" b="1" dirty="0" smtClean="0">
                <a:latin typeface="+mn-lt"/>
              </a:rPr>
              <a:t> lanes and migration of PTW riders. For comparison purposes. the ‘before’ and ‘after’ figures for the </a:t>
            </a:r>
          </a:p>
          <a:p>
            <a:pPr eaLnBrk="1" hangingPunct="1">
              <a:defRPr/>
            </a:pPr>
            <a:r>
              <a:rPr lang="en-GB" sz="1100" b="1" dirty="0" smtClean="0">
                <a:latin typeface="+mn-lt"/>
              </a:rPr>
              <a:t>28 Control sites showed a decrease of 50.7% for PTW collisions.</a:t>
            </a:r>
          </a:p>
          <a:p>
            <a:pPr>
              <a:defRPr/>
            </a:pPr>
            <a:r>
              <a:rPr lang="en-US" sz="1100" b="1" dirty="0" smtClean="0">
                <a:latin typeface="+mn-lt"/>
              </a:rPr>
              <a:t>I</a:t>
            </a:r>
            <a:r>
              <a:rPr lang="en-GB" sz="1100" b="1" dirty="0" smtClean="0">
                <a:latin typeface="+mn-lt"/>
              </a:rPr>
              <a:t>n deciding to grant a second 18-month trial allowing PTW use of bus lanes, </a:t>
            </a:r>
            <a:r>
              <a:rPr lang="en-GB" sz="1100" b="1" dirty="0" err="1" smtClean="0">
                <a:latin typeface="+mn-lt"/>
              </a:rPr>
              <a:t>TfL</a:t>
            </a:r>
            <a:r>
              <a:rPr lang="en-GB" sz="1100" b="1" dirty="0" smtClean="0">
                <a:latin typeface="+mn-lt"/>
              </a:rPr>
              <a:t> also implemented </a:t>
            </a:r>
          </a:p>
          <a:p>
            <a:pPr>
              <a:defRPr/>
            </a:pPr>
            <a:r>
              <a:rPr lang="en-GB" sz="1100" b="1" dirty="0" smtClean="0">
                <a:latin typeface="+mn-lt"/>
              </a:rPr>
              <a:t>an awareness campaign aimed at improving drivers' awareness of motorbikes and cyclists in bus </a:t>
            </a:r>
          </a:p>
          <a:p>
            <a:pPr>
              <a:defRPr/>
            </a:pPr>
            <a:r>
              <a:rPr lang="en-GB" sz="1100" b="1" dirty="0" smtClean="0">
                <a:latin typeface="+mn-lt"/>
              </a:rPr>
              <a:t>lanes, and for motorcyclist using bus lanes to reduce their speed. The results of this extended trial, </a:t>
            </a:r>
          </a:p>
          <a:p>
            <a:pPr>
              <a:defRPr/>
            </a:pPr>
            <a:r>
              <a:rPr lang="en-GB" sz="1100" b="1" dirty="0" smtClean="0">
                <a:latin typeface="+mn-lt"/>
              </a:rPr>
              <a:t>and a decision on whether or not the arrangements to allow motorcycles permanent access to bus </a:t>
            </a:r>
          </a:p>
          <a:p>
            <a:pPr>
              <a:defRPr/>
            </a:pPr>
            <a:r>
              <a:rPr lang="en-GB" sz="1100" b="1" dirty="0" smtClean="0">
                <a:latin typeface="+mn-lt"/>
              </a:rPr>
              <a:t>lanes, are due to be announced very shortly.</a:t>
            </a:r>
          </a:p>
          <a:p>
            <a:pPr>
              <a:defRPr/>
            </a:pPr>
            <a:r>
              <a:rPr lang="en-GB" dirty="0" smtClean="0"/>
              <a:t>The first trial enabled us to understand what was going on.</a:t>
            </a:r>
          </a:p>
          <a:p>
            <a:pPr>
              <a:defRPr/>
            </a:pPr>
            <a:r>
              <a:rPr lang="en-GB" dirty="0" smtClean="0"/>
              <a:t>The second trial attempted to address the problems through mitigating actions</a:t>
            </a:r>
          </a:p>
          <a:p>
            <a:pPr eaLnBrk="1" hangingPunct="1">
              <a:defRPr/>
            </a:pPr>
            <a:endParaRPr lang="en-GB" dirty="0" smtClean="0">
              <a:ea typeface="Times New Roman" pitchFamily="18"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03288"/>
            <a:fld id="{1CFCD211-82D3-4C65-BED5-8F1D1280831B}" type="slidenum">
              <a:rPr lang="es-ES" smtClean="0"/>
              <a:pPr defTabSz="903288"/>
              <a:t>21</a:t>
            </a:fld>
            <a:endParaRPr lang="es-ES" smtClean="0"/>
          </a:p>
        </p:txBody>
      </p:sp>
      <p:sp>
        <p:nvSpPr>
          <p:cNvPr id="65539" name="Rectangle 2"/>
          <p:cNvSpPr>
            <a:spLocks noChangeArrowheads="1" noTextEdit="1"/>
          </p:cNvSpPr>
          <p:nvPr>
            <p:ph type="sldImg"/>
          </p:nvPr>
        </p:nvSpPr>
        <p:spPr>
          <a:xfrm>
            <a:off x="854075" y="742950"/>
            <a:ext cx="4965700" cy="3725863"/>
          </a:xfrm>
          <a:ln/>
        </p:spPr>
      </p:sp>
      <p:sp>
        <p:nvSpPr>
          <p:cNvPr id="67588" name="Rectangle 3"/>
          <p:cNvSpPr>
            <a:spLocks noGrp="1" noChangeArrowheads="1"/>
          </p:cNvSpPr>
          <p:nvPr>
            <p:ph type="body" idx="1"/>
          </p:nvPr>
        </p:nvSpPr>
        <p:spPr>
          <a:xfrm>
            <a:off x="889000" y="4714875"/>
            <a:ext cx="4891088" cy="4468813"/>
          </a:xfrm>
          <a:ln/>
        </p:spPr>
        <p:txBody>
          <a:bodyPr wrap="none" anchor="ctr"/>
          <a:lstStyle/>
          <a:p>
            <a:pPr eaLnBrk="1" hangingPunct="1">
              <a:defRPr/>
            </a:pPr>
            <a:r>
              <a:rPr lang="en-GB" sz="1100" b="1" dirty="0" smtClean="0">
                <a:latin typeface="+mn-lt"/>
              </a:rPr>
              <a:t>Using the favourable initial results from Barcelona where 36 </a:t>
            </a:r>
            <a:r>
              <a:rPr lang="en-GB" sz="1100" b="1" dirty="0" err="1" smtClean="0">
                <a:latin typeface="+mn-lt"/>
              </a:rPr>
              <a:t>PTW</a:t>
            </a:r>
            <a:r>
              <a:rPr lang="en-GB" sz="1100" b="1" dirty="0" smtClean="0">
                <a:latin typeface="+mn-lt"/>
              </a:rPr>
              <a:t> advanced stop lines are now</a:t>
            </a:r>
          </a:p>
          <a:p>
            <a:pPr eaLnBrk="1" hangingPunct="1">
              <a:defRPr/>
            </a:pPr>
            <a:r>
              <a:rPr lang="en-GB" sz="1100" b="1" dirty="0" smtClean="0">
                <a:latin typeface="+mn-lt"/>
              </a:rPr>
              <a:t> implemented, Transport for London used video coverage and collision data to assess the use </a:t>
            </a:r>
          </a:p>
          <a:p>
            <a:pPr eaLnBrk="1" hangingPunct="1">
              <a:defRPr/>
            </a:pPr>
            <a:r>
              <a:rPr lang="en-GB" sz="1100" b="1" dirty="0" smtClean="0">
                <a:latin typeface="+mn-lt"/>
              </a:rPr>
              <a:t>of existing </a:t>
            </a:r>
            <a:r>
              <a:rPr lang="en-GB" sz="1100" b="1" dirty="0" err="1" smtClean="0">
                <a:latin typeface="+mn-lt"/>
              </a:rPr>
              <a:t>ASLs</a:t>
            </a:r>
            <a:r>
              <a:rPr lang="en-GB" sz="1100" b="1" dirty="0" smtClean="0">
                <a:latin typeface="+mn-lt"/>
              </a:rPr>
              <a:t> installed for pedal cyclists, to see if there might be an advantage in allowing</a:t>
            </a:r>
          </a:p>
          <a:p>
            <a:pPr eaLnBrk="1" hangingPunct="1">
              <a:defRPr/>
            </a:pPr>
            <a:r>
              <a:rPr lang="en-GB" sz="1100" b="1" dirty="0" smtClean="0">
                <a:latin typeface="+mn-lt"/>
              </a:rPr>
              <a:t> </a:t>
            </a:r>
            <a:r>
              <a:rPr lang="en-GB" sz="1100" b="1" dirty="0" err="1" smtClean="0">
                <a:latin typeface="+mn-lt"/>
              </a:rPr>
              <a:t>PTWs</a:t>
            </a:r>
            <a:r>
              <a:rPr lang="en-GB" sz="1100" b="1" dirty="0" smtClean="0">
                <a:latin typeface="+mn-lt"/>
              </a:rPr>
              <a:t> to use them. The analysis of collision data found no difference in the level of conflicts </a:t>
            </a:r>
          </a:p>
          <a:p>
            <a:pPr eaLnBrk="1" hangingPunct="1">
              <a:defRPr/>
            </a:pPr>
            <a:r>
              <a:rPr lang="en-GB" sz="1100" b="1" dirty="0" smtClean="0">
                <a:latin typeface="+mn-lt"/>
              </a:rPr>
              <a:t>between </a:t>
            </a:r>
            <a:r>
              <a:rPr lang="en-GB" sz="1100" b="1" dirty="0" err="1" smtClean="0">
                <a:latin typeface="+mn-lt"/>
              </a:rPr>
              <a:t>PTWs</a:t>
            </a:r>
            <a:r>
              <a:rPr lang="en-GB" sz="1100" b="1" dirty="0" smtClean="0">
                <a:latin typeface="+mn-lt"/>
              </a:rPr>
              <a:t> and cyclists at site with or without </a:t>
            </a:r>
            <a:r>
              <a:rPr lang="en-GB" sz="1100" b="1" dirty="0" err="1" smtClean="0">
                <a:latin typeface="+mn-lt"/>
              </a:rPr>
              <a:t>ASLs</a:t>
            </a:r>
            <a:r>
              <a:rPr lang="en-GB" sz="1100" b="1" dirty="0" smtClean="0">
                <a:latin typeface="+mn-lt"/>
              </a:rPr>
              <a:t>. A high level of encroachment of </a:t>
            </a:r>
            <a:r>
              <a:rPr lang="en-GB" sz="1100" b="1" dirty="0" err="1" smtClean="0">
                <a:latin typeface="+mn-lt"/>
              </a:rPr>
              <a:t>PTWs</a:t>
            </a:r>
            <a:endParaRPr lang="en-GB" sz="1100" b="1" dirty="0" smtClean="0">
              <a:latin typeface="+mn-lt"/>
            </a:endParaRPr>
          </a:p>
          <a:p>
            <a:pPr eaLnBrk="1" hangingPunct="1">
              <a:defRPr/>
            </a:pPr>
            <a:r>
              <a:rPr lang="en-GB" sz="1100" b="1" dirty="0" smtClean="0">
                <a:latin typeface="+mn-lt"/>
              </a:rPr>
              <a:t> into the </a:t>
            </a:r>
            <a:r>
              <a:rPr lang="en-GB" sz="1100" b="1" dirty="0" err="1" smtClean="0">
                <a:latin typeface="+mn-lt"/>
              </a:rPr>
              <a:t>ASL</a:t>
            </a:r>
            <a:r>
              <a:rPr lang="en-GB" sz="1100" b="1" dirty="0" smtClean="0">
                <a:latin typeface="+mn-lt"/>
              </a:rPr>
              <a:t> area was found. It was concluded that it is unlikely that there would be any </a:t>
            </a:r>
          </a:p>
          <a:p>
            <a:pPr eaLnBrk="1" hangingPunct="1">
              <a:defRPr/>
            </a:pPr>
            <a:r>
              <a:rPr lang="en-GB" sz="1100" b="1" dirty="0" smtClean="0">
                <a:latin typeface="+mn-lt"/>
              </a:rPr>
              <a:t>significant reduction in </a:t>
            </a:r>
            <a:r>
              <a:rPr lang="en-GB" sz="1100" b="1" dirty="0" err="1" smtClean="0">
                <a:latin typeface="+mn-lt"/>
              </a:rPr>
              <a:t>PTW</a:t>
            </a:r>
            <a:r>
              <a:rPr lang="en-GB" sz="1100" b="1" dirty="0" smtClean="0">
                <a:latin typeface="+mn-lt"/>
              </a:rPr>
              <a:t> collisions resulting from legislation allowing the use of </a:t>
            </a:r>
            <a:r>
              <a:rPr lang="en-GB" sz="1100" b="1" dirty="0" err="1" smtClean="0">
                <a:latin typeface="+mn-lt"/>
              </a:rPr>
              <a:t>ASLs</a:t>
            </a:r>
            <a:r>
              <a:rPr lang="en-GB" sz="1100" b="1" dirty="0" smtClean="0">
                <a:latin typeface="+mn-lt"/>
              </a:rPr>
              <a:t> by </a:t>
            </a:r>
            <a:r>
              <a:rPr lang="en-GB" sz="1100" b="1" dirty="0" err="1" smtClean="0">
                <a:latin typeface="+mn-lt"/>
              </a:rPr>
              <a:t>PTWs</a:t>
            </a:r>
            <a:r>
              <a:rPr lang="en-GB" sz="1100" b="1" dirty="0" smtClean="0">
                <a:latin typeface="+mn-lt"/>
              </a:rPr>
              <a:t>.</a:t>
            </a:r>
            <a:endParaRPr lang="it-IT" sz="1100" b="1" dirty="0" smtClean="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03288"/>
            <a:fld id="{D713A232-142F-48D0-8B24-AA52E9E6BB78}" type="slidenum">
              <a:rPr lang="es-ES" smtClean="0"/>
              <a:pPr defTabSz="903288"/>
              <a:t>22</a:t>
            </a:fld>
            <a:endParaRPr lang="es-ES" smtClean="0"/>
          </a:p>
        </p:txBody>
      </p:sp>
      <p:sp>
        <p:nvSpPr>
          <p:cNvPr id="66563" name="Rectangle 2"/>
          <p:cNvSpPr>
            <a:spLocks noGrp="1" noRot="1" noChangeAspect="1" noChangeArrowheads="1" noTextEdit="1"/>
          </p:cNvSpPr>
          <p:nvPr>
            <p:ph type="sldImg"/>
          </p:nvPr>
        </p:nvSpPr>
        <p:spPr>
          <a:xfrm>
            <a:off x="854075" y="742950"/>
            <a:ext cx="4965700" cy="3725863"/>
          </a:xfrm>
          <a:ln/>
        </p:spPr>
      </p:sp>
      <p:sp>
        <p:nvSpPr>
          <p:cNvPr id="66564" name="Rectangle 3"/>
          <p:cNvSpPr>
            <a:spLocks noGrp="1" noChangeArrowheads="1"/>
          </p:cNvSpPr>
          <p:nvPr>
            <p:ph type="body" idx="1"/>
          </p:nvPr>
        </p:nvSpPr>
        <p:spPr>
          <a:xfrm>
            <a:off x="889000" y="4714875"/>
            <a:ext cx="4891088" cy="4468813"/>
          </a:xfrm>
          <a:noFill/>
          <a:ln/>
        </p:spPr>
        <p:txBody>
          <a:bodyPr wrap="none" anchor="ctr"/>
          <a:lstStyle/>
          <a:p>
            <a:r>
              <a:rPr lang="en-GB" smtClean="0">
                <a:ea typeface="ＭＳ Ｐゴシック" pitchFamily="113" charset="-128"/>
              </a:rPr>
              <a:t>Transport for London also retrospectively analysed the impact of safety cameras on PTW collisions at 397 sites </a:t>
            </a:r>
          </a:p>
          <a:p>
            <a:r>
              <a:rPr lang="en-GB" smtClean="0">
                <a:ea typeface="ＭＳ Ｐゴシック" pitchFamily="113" charset="-128"/>
              </a:rPr>
              <a:t>(28 red-light and 369  speed cameras) based on collision data between 2002 and 2007.</a:t>
            </a:r>
          </a:p>
          <a:p>
            <a:r>
              <a:rPr lang="en-GB" smtClean="0">
                <a:ea typeface="ＭＳ Ｐゴシック" pitchFamily="113" charset="-128"/>
              </a:rPr>
              <a:t>The results showed an annual reduction of 30% in PTW collisions at the camera sites.</a:t>
            </a:r>
          </a:p>
          <a:p>
            <a:endParaRPr lang="en-GB" smtClean="0">
              <a:ea typeface="ＭＳ Ｐゴシック" pitchFamily="113" charset="-128"/>
            </a:endParaRPr>
          </a:p>
          <a:p>
            <a:r>
              <a:rPr lang="en-GB" smtClean="0">
                <a:ea typeface="ＭＳ Ｐゴシック" pitchFamily="113" charset="-128"/>
              </a:rPr>
              <a:t>There was also a transfer of this best practice, with Rome subsequently implementing </a:t>
            </a:r>
          </a:p>
          <a:p>
            <a:r>
              <a:rPr lang="en-GB" smtClean="0">
                <a:ea typeface="ＭＳ Ｐゴシック" pitchFamily="113" charset="-128"/>
              </a:rPr>
              <a:t>10 camera sites and Barcelona 36.  </a:t>
            </a:r>
          </a:p>
          <a:p>
            <a:pPr eaLnBrk="1" hangingPunct="1"/>
            <a:endParaRPr lang="en-GB" smtClean="0">
              <a:latin typeface="Arial" charset="0"/>
            </a:endParaRPr>
          </a:p>
          <a:p>
            <a:pPr eaLnBrk="1" hangingPunct="1"/>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03288"/>
            <a:fld id="{AA55D246-88B8-4B90-875D-75D3D3598C9E}" type="slidenum">
              <a:rPr lang="es-ES" smtClean="0"/>
              <a:pPr defTabSz="903288"/>
              <a:t>23</a:t>
            </a:fld>
            <a:endParaRPr lang="es-ES" smtClean="0"/>
          </a:p>
        </p:txBody>
      </p:sp>
      <p:sp>
        <p:nvSpPr>
          <p:cNvPr id="67587" name="Rectangle 2"/>
          <p:cNvSpPr>
            <a:spLocks noChangeArrowheads="1" noTextEdit="1"/>
          </p:cNvSpPr>
          <p:nvPr>
            <p:ph type="sldImg"/>
          </p:nvPr>
        </p:nvSpPr>
        <p:spPr>
          <a:xfrm>
            <a:off x="854075" y="742950"/>
            <a:ext cx="4965700" cy="3725863"/>
          </a:xfrm>
          <a:ln/>
        </p:spPr>
      </p:sp>
      <p:sp>
        <p:nvSpPr>
          <p:cNvPr id="67588" name="Rectangle 3"/>
          <p:cNvSpPr>
            <a:spLocks noChangeArrowheads="1"/>
          </p:cNvSpPr>
          <p:nvPr>
            <p:ph type="body" idx="1"/>
          </p:nvPr>
        </p:nvSpPr>
        <p:spPr>
          <a:xfrm>
            <a:off x="889000" y="4714875"/>
            <a:ext cx="4891088" cy="4468813"/>
          </a:xfrm>
          <a:noFill/>
          <a:ln/>
        </p:spPr>
        <p:txBody>
          <a:bodyPr wrap="none" anchor="ctr"/>
          <a:lstStyle/>
          <a:p>
            <a:r>
              <a:rPr lang="en-US" smtClean="0">
                <a:ea typeface="ＭＳ Ｐゴシック" pitchFamily="113" charset="-128"/>
              </a:rPr>
              <a:t>I know this is of particular interest to Cyprus. </a:t>
            </a:r>
          </a:p>
          <a:p>
            <a:r>
              <a:rPr lang="en-US" smtClean="0">
                <a:ea typeface="ＭＳ Ｐゴシック" pitchFamily="113" charset="-128"/>
              </a:rPr>
              <a:t>eSUM analyzed hundreds of rides who had been trained via Employer-based programmes in</a:t>
            </a:r>
          </a:p>
          <a:p>
            <a:r>
              <a:rPr lang="en-US" smtClean="0">
                <a:ea typeface="ＭＳ Ｐゴシック" pitchFamily="113" charset="-128"/>
              </a:rPr>
              <a:t> London &amp; Barcelona, and improved the feedback process to better evaluate the</a:t>
            </a:r>
          </a:p>
          <a:p>
            <a:r>
              <a:rPr lang="en-US" smtClean="0">
                <a:ea typeface="ＭＳ Ｐゴシック" pitchFamily="113" charset="-128"/>
              </a:rPr>
              <a:t> impact of the training. </a:t>
            </a:r>
            <a:r>
              <a:rPr lang="en-GB" smtClean="0">
                <a:ea typeface="ＭＳ Ｐゴシック" pitchFamily="113" charset="-128"/>
              </a:rPr>
              <a:t>London also further developed the successful Bikesafe rider training </a:t>
            </a:r>
          </a:p>
          <a:p>
            <a:r>
              <a:rPr lang="en-GB" smtClean="0">
                <a:ea typeface="ＭＳ Ｐゴシック" pitchFamily="113" charset="-128"/>
              </a:rPr>
              <a:t>programme, particularly looking to “customise” it for TfL employees with a view to offering </a:t>
            </a:r>
          </a:p>
          <a:p>
            <a:r>
              <a:rPr lang="en-GB" smtClean="0">
                <a:ea typeface="ＭＳ Ｐゴシック" pitchFamily="113" charset="-128"/>
              </a:rPr>
              <a:t>such training to other large employers active in developing mobility plans. Providing free, </a:t>
            </a:r>
          </a:p>
          <a:p>
            <a:r>
              <a:rPr lang="en-GB" smtClean="0">
                <a:ea typeface="ＭＳ Ｐゴシック" pitchFamily="113" charset="-128"/>
              </a:rPr>
              <a:t>secure parking at workplaces to those PTW users who have completed rider training is seen</a:t>
            </a:r>
          </a:p>
          <a:p>
            <a:r>
              <a:rPr lang="en-GB" smtClean="0">
                <a:ea typeface="ＭＳ Ｐゴシック" pitchFamily="113" charset="-128"/>
              </a:rPr>
              <a:t> as being an effective way of encouraging PTW users to participate in training courses. </a:t>
            </a:r>
          </a:p>
          <a:p>
            <a:endParaRPr lang="en-GB" smtClean="0">
              <a:ea typeface="ＭＳ Ｐゴシック" pitchFamily="113" charset="-128"/>
            </a:endParaRPr>
          </a:p>
          <a:p>
            <a:r>
              <a:rPr lang="en-US" smtClean="0">
                <a:ea typeface="ＭＳ Ｐゴシック" pitchFamily="113" charset="-128"/>
              </a:rPr>
              <a:t>100 employees from Barcelona Municipality participated in the rider training during </a:t>
            </a:r>
          </a:p>
          <a:p>
            <a:r>
              <a:rPr lang="en-US" smtClean="0">
                <a:ea typeface="ＭＳ Ｐゴシック" pitchFamily="113" charset="-128"/>
              </a:rPr>
              <a:t>May-June of 2010 and the questionnaire from London Bike Safe was used to explore the</a:t>
            </a:r>
          </a:p>
          <a:p>
            <a:r>
              <a:rPr lang="en-US" smtClean="0">
                <a:ea typeface="ＭＳ Ｐゴシック" pitchFamily="113" charset="-128"/>
              </a:rPr>
              <a:t> trainees attitude and safety perceptions. </a:t>
            </a:r>
            <a:r>
              <a:rPr lang="en-GB" smtClean="0">
                <a:ea typeface="ＭＳ Ｐゴシック" pitchFamily="113" charset="-128"/>
              </a:rPr>
              <a:t>In Rome, during Spring 2009, some 900 school</a:t>
            </a:r>
          </a:p>
          <a:p>
            <a:r>
              <a:rPr lang="en-GB" smtClean="0">
                <a:ea typeface="ＭＳ Ｐゴシック" pitchFamily="113" charset="-128"/>
              </a:rPr>
              <a:t> pupils at the age of 14 to 19  participated in various events aiming at </a:t>
            </a:r>
            <a:r>
              <a:rPr lang="en-US" smtClean="0">
                <a:ea typeface="ＭＳ Ｐゴシック" pitchFamily="113" charset="-128"/>
              </a:rPr>
              <a:t>raising safety </a:t>
            </a:r>
          </a:p>
          <a:p>
            <a:r>
              <a:rPr lang="en-US" smtClean="0">
                <a:ea typeface="ＭＳ Ｐゴシック" pitchFamily="113" charset="-128"/>
              </a:rPr>
              <a:t>awareness and changing behavior. Video materials were used, and some 600 questionnaires</a:t>
            </a:r>
          </a:p>
          <a:p>
            <a:r>
              <a:rPr lang="en-US" smtClean="0">
                <a:ea typeface="ＭＳ Ｐゴシック" pitchFamily="113" charset="-128"/>
              </a:rPr>
              <a:t> regarding participants’ feedback were analyzed. </a:t>
            </a:r>
            <a:r>
              <a:rPr lang="en-GB" smtClean="0">
                <a:ea typeface="ＭＳ Ｐゴシック" pitchFamily="113" charset="-128"/>
              </a:rPr>
              <a:t>With all of the Demonstrations we have </a:t>
            </a:r>
          </a:p>
          <a:p>
            <a:r>
              <a:rPr lang="en-GB" smtClean="0">
                <a:ea typeface="ＭＳ Ｐゴシック" pitchFamily="113" charset="-128"/>
              </a:rPr>
              <a:t>been careful to ensure that there is a robust evaluation of the results carried out.</a:t>
            </a:r>
          </a:p>
          <a:p>
            <a:pPr eaLnBrk="1" hangingPunct="1"/>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882650"/>
            <a:fld id="{29F4C356-2013-4454-BC86-0A7AC880DB6B}" type="slidenum">
              <a:rPr lang="en-GB" smtClean="0">
                <a:ea typeface="ＭＳ Ｐゴシック" pitchFamily="113" charset="-128"/>
              </a:rPr>
              <a:pPr defTabSz="882650"/>
              <a:t>24</a:t>
            </a:fld>
            <a:endParaRPr lang="en-GB" smtClean="0">
              <a:ea typeface="ＭＳ Ｐゴシック" pitchFamily="113" charset="-128"/>
            </a:endParaRPr>
          </a:p>
        </p:txBody>
      </p:sp>
      <p:sp>
        <p:nvSpPr>
          <p:cNvPr id="68611"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ln/>
        </p:spPr>
        <p:txBody>
          <a:bodyPr/>
          <a:lstStyle/>
          <a:p>
            <a:pPr marL="218840" indent="-218840" eaLnBrk="1" hangingPunct="1">
              <a:defRPr/>
            </a:pPr>
            <a:r>
              <a:rPr lang="en-US" dirty="0" smtClean="0"/>
              <a:t>Transport for London were responsible for developing the Good Practice Guide, so I’ll talk about this in a little more detail. I’ll give a brief introduction to the Good Practice Guide, a quick review of the methodology we used to identify Good Practice, I’ll talk about the final outputs, and how this work will help everyone who has a stake in helping to improve safety for motorcyclists in urban areas throughout Europe.</a:t>
            </a:r>
          </a:p>
          <a:p>
            <a:pPr eaLnBrk="1" hangingPunct="1">
              <a:defRPr/>
            </a:pPr>
            <a:endParaRPr lang="en-GB" dirty="0" smtClean="0"/>
          </a:p>
          <a:p>
            <a:pPr eaLnBrk="1" hangingPunct="1">
              <a:defRPr/>
            </a:pPr>
            <a:r>
              <a:rPr lang="en-GB" dirty="0" smtClean="0"/>
              <a:t>The key aim of the Good Practice Guide was to identify all of the different initiatives which have been developed throughout Europe and further afield in order to reduce PTW casualties.</a:t>
            </a:r>
          </a:p>
          <a:p>
            <a:pPr eaLnBrk="1" hangingPunct="1">
              <a:defRPr/>
            </a:pPr>
            <a:r>
              <a:rPr lang="en-GB" dirty="0" smtClean="0"/>
              <a:t>Much work has been carried out in the area of PTW safety, but there is a need to highlight those projects that have been proven to work and those that have not. A summary of all most effective initiatives will then provide a single resource or “one stop shop” for those people working in the field of road safety throughout Europe. Previously there was no one place that practitioners could go, whether they were road safety engineers in municipalities, police officers, manufacturers, researchers etc., to find out what really is successful and is backed up by thorough monitoring. This is made more difficult by the multitude of initiatives which just “seem like a good idea” but which may have no real monitoring of scientific data behind them.    </a:t>
            </a:r>
          </a:p>
          <a:p>
            <a:pPr marL="218840" indent="-218840" eaLnBrk="1" hangingPunct="1">
              <a:defRPr/>
            </a:pPr>
            <a:endParaRPr lang="en-US" dirty="0" smtClean="0"/>
          </a:p>
          <a:p>
            <a:pPr>
              <a:defRPr/>
            </a:pPr>
            <a:endParaRPr lang="en-US" dirty="0" smtClean="0">
              <a:ea typeface="ＭＳ Ｐゴシック" pitchFamily="50" charset="-128"/>
            </a:endParaRPr>
          </a:p>
          <a:p>
            <a:pPr>
              <a:defRPr/>
            </a:pPr>
            <a:endParaRPr lang="en-US" dirty="0" smtClean="0">
              <a:ea typeface="ＭＳ Ｐゴシック"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882650"/>
            <a:fld id="{9419E563-F65E-4853-BE01-347B9D83174D}" type="slidenum">
              <a:rPr lang="en-GB" smtClean="0">
                <a:ea typeface="ＭＳ Ｐゴシック" pitchFamily="113" charset="-128"/>
              </a:rPr>
              <a:pPr defTabSz="882650"/>
              <a:t>25</a:t>
            </a:fld>
            <a:endParaRPr lang="en-GB" smtClean="0">
              <a:ea typeface="ＭＳ Ｐゴシック" pitchFamily="113" charset="-128"/>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smtClean="0">
                <a:ea typeface="ＭＳ Ｐゴシック" pitchFamily="113" charset="-128"/>
              </a:rPr>
              <a:t>The Good Practice Guide forms an important part of the “Action Pack” that eSUM has developed for other cities to use as a starting point to develop their own programme of effective measures to reduce PTW collisions. This shows the overall framework of the eSUM project, and where the Good Practice Guide fits in.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04875"/>
            <a:fld id="{76506435-43B3-4DC3-8282-C8652D6C06E2}" type="slidenum">
              <a:rPr lang="en-GB" smtClean="0">
                <a:ea typeface="ＭＳ Ｐゴシック" pitchFamily="113" charset="-128"/>
              </a:rPr>
              <a:pPr defTabSz="904875"/>
              <a:t>26</a:t>
            </a:fld>
            <a:endParaRPr lang="en-GB" smtClean="0">
              <a:ea typeface="ＭＳ Ｐゴシック" pitchFamily="113" charset="-128"/>
            </a:endParaRPr>
          </a:p>
        </p:txBody>
      </p:sp>
      <p:sp>
        <p:nvSpPr>
          <p:cNvPr id="70659" name="Rectangle 2"/>
          <p:cNvSpPr>
            <a:spLocks noChangeArrowheads="1" noTextEdit="1"/>
          </p:cNvSpPr>
          <p:nvPr>
            <p:ph type="sldImg"/>
          </p:nvPr>
        </p:nvSpPr>
        <p:spPr>
          <a:ln/>
        </p:spPr>
      </p:sp>
      <p:sp>
        <p:nvSpPr>
          <p:cNvPr id="72708" name="Rectangle 3"/>
          <p:cNvSpPr>
            <a:spLocks noGrp="1" noChangeArrowheads="1"/>
          </p:cNvSpPr>
          <p:nvPr>
            <p:ph type="body" idx="1"/>
          </p:nvPr>
        </p:nvSpPr>
        <p:spPr>
          <a:ln/>
        </p:spPr>
        <p:txBody>
          <a:bodyPr/>
          <a:lstStyle/>
          <a:p>
            <a:pPr>
              <a:defRPr/>
            </a:pPr>
            <a:r>
              <a:rPr lang="en-GB" sz="1000" dirty="0" smtClean="0">
                <a:latin typeface="+mn-lt"/>
              </a:rPr>
              <a:t>So this work focused on identifying existing good practice in urban </a:t>
            </a:r>
            <a:r>
              <a:rPr lang="en-GB" sz="1000" dirty="0" err="1" smtClean="0">
                <a:latin typeface="+mn-lt"/>
              </a:rPr>
              <a:t>PTW</a:t>
            </a:r>
            <a:r>
              <a:rPr lang="en-GB" sz="1000" dirty="0" smtClean="0">
                <a:latin typeface="+mn-lt"/>
              </a:rPr>
              <a:t> casualty reduction. The key output is the creation of a unique web-based guide for road safety practitioners, providing guidance on good practice projects from across the world . Emphasis was placed throughout on those interventions which demonstrate casualty reduction through a robust evaluation process. A standard assessment form was used for each project, allowing transparency when considering the relative merits.</a:t>
            </a:r>
          </a:p>
          <a:p>
            <a:pPr>
              <a:defRPr/>
            </a:pPr>
            <a:r>
              <a:rPr lang="en-GB" sz="1000" dirty="0" smtClean="0">
                <a:latin typeface="+mn-lt"/>
              </a:rPr>
              <a:t> </a:t>
            </a:r>
          </a:p>
          <a:p>
            <a:pPr eaLnBrk="1" hangingPunct="1">
              <a:defRPr/>
            </a:pPr>
            <a:r>
              <a:rPr lang="en-GB" sz="1000" dirty="0" smtClean="0">
                <a:latin typeface="+mn-lt"/>
                <a:ea typeface="ＭＳ Ｐゴシック" pitchFamily="34" charset="-128"/>
              </a:rPr>
              <a:t>From the outset we felt it was important to look for examples from around the world, and we have found some excellent projects from he United States, Australia and south east Asia as well as many from throughout Europe.</a:t>
            </a:r>
          </a:p>
          <a:p>
            <a:pPr eaLnBrk="1" hangingPunct="1">
              <a:defRPr/>
            </a:pPr>
            <a:r>
              <a:rPr lang="en-GB" sz="1000" dirty="0" smtClean="0">
                <a:latin typeface="+mn-lt"/>
                <a:ea typeface="ＭＳ Ｐゴシック" pitchFamily="34" charset="-128"/>
              </a:rPr>
              <a:t>We were looking for assessment based on casualty data or generic research </a:t>
            </a:r>
          </a:p>
          <a:p>
            <a:pPr eaLnBrk="1" hangingPunct="1">
              <a:defRPr/>
            </a:pPr>
            <a:r>
              <a:rPr lang="en-GB" sz="1000" dirty="0" smtClean="0">
                <a:latin typeface="+mn-lt"/>
                <a:ea typeface="ＭＳ Ｐゴシック" pitchFamily="34" charset="-128"/>
              </a:rPr>
              <a:t>Priority on data-led projects and those related to eSUM objectives (in the medium 5 year term)</a:t>
            </a:r>
          </a:p>
          <a:p>
            <a:pPr eaLnBrk="1" hangingPunct="1">
              <a:defRPr/>
            </a:pPr>
            <a:r>
              <a:rPr lang="en-GB" sz="1000" dirty="0" smtClean="0">
                <a:latin typeface="+mn-lt"/>
                <a:ea typeface="ＭＳ Ｐゴシック" pitchFamily="34" charset="-128"/>
              </a:rPr>
              <a:t>Need to consider cultural &amp; structural differences between partner nations – </a:t>
            </a:r>
          </a:p>
          <a:p>
            <a:pPr eaLnBrk="1" hangingPunct="1">
              <a:defRPr/>
            </a:pPr>
            <a:r>
              <a:rPr lang="en-GB" sz="1000" dirty="0" smtClean="0">
                <a:latin typeface="+mn-lt"/>
                <a:ea typeface="ＭＳ Ｐゴシック" pitchFamily="34" charset="-128"/>
              </a:rPr>
              <a:t>A good example of the cultural / structural difference is the issue of protective clothing in cold </a:t>
            </a:r>
            <a:r>
              <a:rPr lang="en-GB" sz="1000" dirty="0" err="1" smtClean="0">
                <a:latin typeface="+mn-lt"/>
                <a:ea typeface="ＭＳ Ｐゴシック" pitchFamily="34" charset="-128"/>
              </a:rPr>
              <a:t>vs</a:t>
            </a:r>
            <a:r>
              <a:rPr lang="en-GB" sz="1000" dirty="0" smtClean="0">
                <a:latin typeface="+mn-lt"/>
                <a:ea typeface="ＭＳ Ｐゴシック" pitchFamily="34" charset="-128"/>
              </a:rPr>
              <a:t> warm climates.</a:t>
            </a:r>
          </a:p>
          <a:p>
            <a:pPr eaLnBrk="1" hangingPunct="1">
              <a:defRPr/>
            </a:pPr>
            <a:r>
              <a:rPr lang="en-GB" sz="1000" dirty="0" smtClean="0">
                <a:latin typeface="+mn-lt"/>
                <a:ea typeface="ＭＳ Ｐゴシック" pitchFamily="34" charset="-128"/>
              </a:rPr>
              <a:t>We then rated the projects as Red (Potential as Good Practice in Next 5 Years), green (yes - recommend as Good Practice) and blue, (emerging technology with good potential ), </a:t>
            </a:r>
          </a:p>
          <a:p>
            <a:pPr eaLnBrk="1" hangingPunct="1">
              <a:defRPr/>
            </a:pPr>
            <a:endParaRPr lang="en-GB" sz="1000" dirty="0" smtClean="0">
              <a:latin typeface="+mn-lt"/>
              <a:ea typeface="ＭＳ Ｐゴシック" pitchFamily="34" charset="-128"/>
            </a:endParaRPr>
          </a:p>
          <a:p>
            <a:pPr eaLnBrk="1" hangingPunct="1">
              <a:defRPr/>
            </a:pPr>
            <a:r>
              <a:rPr lang="en-GB" sz="1000" dirty="0" smtClean="0">
                <a:latin typeface="+mn-lt"/>
                <a:ea typeface="ＭＳ Ｐゴシック" pitchFamily="34" charset="-128"/>
              </a:rPr>
              <a:t>For example, there are some promising laser based systems being developed which monitor road surface conditions and can alert the rider to any problems. So far there is little  hard data on the effectiveness of such a system in reducing accidents but we know that skidding and loss of control feature highly in </a:t>
            </a:r>
            <a:r>
              <a:rPr lang="en-GB" sz="1000" dirty="0" err="1" smtClean="0">
                <a:latin typeface="+mn-lt"/>
                <a:ea typeface="ＭＳ Ｐゴシック" pitchFamily="34" charset="-128"/>
              </a:rPr>
              <a:t>PTW</a:t>
            </a:r>
            <a:r>
              <a:rPr lang="en-GB" sz="1000" dirty="0" smtClean="0">
                <a:latin typeface="+mn-lt"/>
                <a:ea typeface="ＭＳ Ｐゴシック" pitchFamily="34" charset="-128"/>
              </a:rPr>
              <a:t> accidents. A measure which addresses one of the primary causation factors in this type of collision has a good chance or reducing such collisions, hence this was rated as a positive emerging technology.</a:t>
            </a:r>
          </a:p>
          <a:p>
            <a:pPr>
              <a:defRPr/>
            </a:pPr>
            <a:endParaRPr lang="en-GB" dirty="0" smtClean="0"/>
          </a:p>
          <a:p>
            <a:pPr>
              <a:defRPr/>
            </a:pPr>
            <a:r>
              <a:rPr lang="en-GB" b="1" dirty="0" smtClean="0"/>
              <a:t> </a:t>
            </a:r>
            <a:endParaRPr lang="en-GB" dirty="0" smtClean="0"/>
          </a:p>
          <a:p>
            <a:pPr>
              <a:defRPr/>
            </a:pPr>
            <a:endParaRPr lang="en-US" dirty="0"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04875"/>
            <a:fld id="{95D4F6CE-9AFF-41BA-AE27-0E3640466A9E}" type="slidenum">
              <a:rPr lang="en-GB" smtClean="0">
                <a:ea typeface="ＭＳ Ｐゴシック" pitchFamily="113" charset="-128"/>
              </a:rPr>
              <a:pPr defTabSz="904875"/>
              <a:t>27</a:t>
            </a:fld>
            <a:endParaRPr lang="en-GB" smtClean="0">
              <a:ea typeface="ＭＳ Ｐゴシック" pitchFamily="113" charset="-128"/>
            </a:endParaRPr>
          </a:p>
        </p:txBody>
      </p:sp>
      <p:sp>
        <p:nvSpPr>
          <p:cNvPr id="71683" name="Rectangle 2"/>
          <p:cNvSpPr>
            <a:spLocks noChangeArrowheads="1" noTextEdit="1"/>
          </p:cNvSpPr>
          <p:nvPr>
            <p:ph type="sldImg"/>
          </p:nvPr>
        </p:nvSpPr>
        <p:spPr>
          <a:ln/>
        </p:spPr>
      </p:sp>
      <p:sp>
        <p:nvSpPr>
          <p:cNvPr id="73732" name="Rectangle 3"/>
          <p:cNvSpPr>
            <a:spLocks noGrp="1" noChangeArrowheads="1"/>
          </p:cNvSpPr>
          <p:nvPr>
            <p:ph type="body" idx="1"/>
          </p:nvPr>
        </p:nvSpPr>
        <p:spPr>
          <a:ln/>
        </p:spPr>
        <p:txBody>
          <a:bodyPr/>
          <a:lstStyle/>
          <a:p>
            <a:pPr>
              <a:defRPr/>
            </a:pPr>
            <a:r>
              <a:rPr lang="en-GB" sz="1100" b="1" dirty="0" smtClean="0">
                <a:latin typeface="+mn-lt"/>
              </a:rPr>
              <a:t>The </a:t>
            </a:r>
            <a:r>
              <a:rPr lang="en-GB" sz="1100" b="1" dirty="0" err="1" smtClean="0">
                <a:latin typeface="+mn-lt"/>
              </a:rPr>
              <a:t>GPG</a:t>
            </a:r>
            <a:r>
              <a:rPr lang="en-GB" sz="1100" b="1" dirty="0" smtClean="0">
                <a:latin typeface="+mn-lt"/>
              </a:rPr>
              <a:t> has been updated every 6 months in the frame of the project. Consideration has been given to sustaining the </a:t>
            </a:r>
            <a:r>
              <a:rPr lang="en-GB" sz="1100" b="1" dirty="0" err="1" smtClean="0">
                <a:latin typeface="+mn-lt"/>
              </a:rPr>
              <a:t>GPG</a:t>
            </a:r>
            <a:r>
              <a:rPr lang="en-GB" sz="1100" b="1" dirty="0" smtClean="0">
                <a:latin typeface="+mn-lt"/>
              </a:rPr>
              <a:t> beyond the life of eSUM and </a:t>
            </a:r>
            <a:r>
              <a:rPr lang="en-GB" sz="1100" b="1" dirty="0" err="1" smtClean="0">
                <a:latin typeface="+mn-lt"/>
              </a:rPr>
              <a:t>TfL</a:t>
            </a:r>
            <a:r>
              <a:rPr lang="en-GB" sz="1100" b="1" dirty="0" smtClean="0">
                <a:latin typeface="+mn-lt"/>
              </a:rPr>
              <a:t> has committed to an on-going review process post project completion.</a:t>
            </a:r>
          </a:p>
          <a:p>
            <a:pPr>
              <a:defRPr/>
            </a:pPr>
            <a:endParaRPr lang="en-US" dirty="0"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778250" y="9429750"/>
            <a:ext cx="2890838" cy="496888"/>
          </a:xfrm>
          <a:prstGeom prst="rect">
            <a:avLst/>
          </a:prstGeom>
          <a:noFill/>
          <a:ln w="9525">
            <a:noFill/>
            <a:miter lim="800000"/>
            <a:headEnd/>
            <a:tailEnd/>
          </a:ln>
        </p:spPr>
        <p:txBody>
          <a:bodyPr lIns="87640" tIns="43821" rIns="87640" bIns="43821" anchor="b"/>
          <a:lstStyle/>
          <a:p>
            <a:pPr algn="r"/>
            <a:fld id="{F1206150-E39A-41A4-BFCE-913887B62E28}" type="slidenum">
              <a:rPr lang="en-GB" sz="1100"/>
              <a:pPr algn="r"/>
              <a:t>28</a:t>
            </a:fld>
            <a:endParaRPr lang="en-GB" sz="11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ea typeface="ＭＳ Ｐゴシック" pitchFamily="113"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778250" y="9429750"/>
            <a:ext cx="2890838" cy="496888"/>
          </a:xfrm>
          <a:prstGeom prst="rect">
            <a:avLst/>
          </a:prstGeom>
          <a:noFill/>
          <a:ln w="9525">
            <a:noFill/>
            <a:miter lim="800000"/>
            <a:headEnd/>
            <a:tailEnd/>
          </a:ln>
        </p:spPr>
        <p:txBody>
          <a:bodyPr lIns="87640" tIns="43821" rIns="87640" bIns="43821" anchor="b"/>
          <a:lstStyle/>
          <a:p>
            <a:pPr algn="r"/>
            <a:fld id="{19C65C51-C66B-4D8B-A29A-072922999232}" type="slidenum">
              <a:rPr lang="en-GB" sz="1100"/>
              <a:pPr algn="r"/>
              <a:t>29</a:t>
            </a:fld>
            <a:endParaRPr lang="en-GB" sz="11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ea typeface="ＭＳ Ｐゴシック" pitchFamily="11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ln/>
        </p:spPr>
        <p:txBody>
          <a:bodyPr/>
          <a:lstStyle/>
          <a:p>
            <a:pPr>
              <a:defRPr/>
            </a:pPr>
            <a:r>
              <a:rPr lang="en-GB" sz="1100" b="1" dirty="0" smtClean="0">
                <a:latin typeface="+mn-lt"/>
              </a:rPr>
              <a:t>More than 70% of the EU population lives in urban areas. As city dwellers are estimated to grow to 80% of the total European population by 2020, urban traffic is going to be put under severe strain.</a:t>
            </a:r>
          </a:p>
          <a:p>
            <a:pPr>
              <a:defRPr/>
            </a:pPr>
            <a:r>
              <a:rPr lang="en-GB" sz="1100" b="1" dirty="0" smtClean="0">
                <a:latin typeface="+mn-lt"/>
              </a:rPr>
              <a:t>Urban areas face today the challenge of making transport sustainable, this means making mobility more environmentally friendly, reducing congestion and improving road safety. Solutions are needed to address health problems and demographic trends, fostering economic and social cohesion as well as taking into account every transport mode whilst also providing freedom for people to choose how to travel in their city.</a:t>
            </a:r>
          </a:p>
          <a:p>
            <a:pPr>
              <a:defRPr/>
            </a:pPr>
            <a:endParaRPr lang="en-GB" sz="1100" b="1" dirty="0" smtClean="0">
              <a:latin typeface="+mn-lt"/>
            </a:endParaRPr>
          </a:p>
          <a:p>
            <a:pPr>
              <a:defRPr/>
            </a:pPr>
            <a:r>
              <a:rPr lang="de-CH" sz="1100" b="1" dirty="0" smtClean="0">
                <a:latin typeface="+mn-lt"/>
              </a:rPr>
              <a:t>Urban mobility is of growing concern and 9 out of ten EU citizens believe that the traffic situation in their area should be improved. </a:t>
            </a:r>
            <a:endParaRPr lang="en-US" sz="1100" b="1" dirty="0" smtClean="0">
              <a:latin typeface="+mn-lt"/>
            </a:endParaRPr>
          </a:p>
        </p:txBody>
      </p:sp>
      <p:sp>
        <p:nvSpPr>
          <p:cNvPr id="47108" name="Slide Number Placeholder 3"/>
          <p:cNvSpPr>
            <a:spLocks noGrp="1"/>
          </p:cNvSpPr>
          <p:nvPr>
            <p:ph type="sldNum" sz="quarter" idx="5"/>
          </p:nvPr>
        </p:nvSpPr>
        <p:spPr>
          <a:noFill/>
        </p:spPr>
        <p:txBody>
          <a:bodyPr/>
          <a:lstStyle/>
          <a:p>
            <a:pPr defTabSz="904875"/>
            <a:fld id="{72B465AF-0805-46EB-AE99-4BA4D2D52502}" type="slidenum">
              <a:rPr lang="es-ES" smtClean="0"/>
              <a:pPr defTabSz="904875"/>
              <a:t>3</a:t>
            </a:fld>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778250" y="9429750"/>
            <a:ext cx="2890838" cy="496888"/>
          </a:xfrm>
          <a:prstGeom prst="rect">
            <a:avLst/>
          </a:prstGeom>
          <a:noFill/>
          <a:ln w="9525">
            <a:noFill/>
            <a:miter lim="800000"/>
            <a:headEnd/>
            <a:tailEnd/>
          </a:ln>
        </p:spPr>
        <p:txBody>
          <a:bodyPr lIns="87640" tIns="43821" rIns="87640" bIns="43821" anchor="b"/>
          <a:lstStyle/>
          <a:p>
            <a:pPr algn="r"/>
            <a:fld id="{7E38EEA0-B155-4C7E-9987-FBBE56BEB0A6}" type="slidenum">
              <a:rPr lang="en-GB" sz="1100"/>
              <a:pPr algn="r"/>
              <a:t>30</a:t>
            </a:fld>
            <a:endParaRPr lang="en-GB" sz="11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ea typeface="ＭＳ Ｐゴシック" pitchFamily="113"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778250" y="9429750"/>
            <a:ext cx="2890838" cy="496888"/>
          </a:xfrm>
          <a:prstGeom prst="rect">
            <a:avLst/>
          </a:prstGeom>
          <a:noFill/>
          <a:ln w="9525">
            <a:noFill/>
            <a:miter lim="800000"/>
            <a:headEnd/>
            <a:tailEnd/>
          </a:ln>
        </p:spPr>
        <p:txBody>
          <a:bodyPr lIns="87640" tIns="43821" rIns="87640" bIns="43821" anchor="b"/>
          <a:lstStyle/>
          <a:p>
            <a:pPr algn="r"/>
            <a:fld id="{CDFA36F6-EE6A-424A-BF60-A0A07A44EDFE}" type="slidenum">
              <a:rPr lang="en-GB" sz="1100"/>
              <a:pPr algn="r"/>
              <a:t>31</a:t>
            </a:fld>
            <a:endParaRPr lang="en-GB" sz="11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ea typeface="ＭＳ Ｐゴシック" pitchFamily="113"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778250" y="9429750"/>
            <a:ext cx="2890838" cy="496888"/>
          </a:xfrm>
          <a:prstGeom prst="rect">
            <a:avLst/>
          </a:prstGeom>
          <a:noFill/>
          <a:ln w="9525">
            <a:noFill/>
            <a:miter lim="800000"/>
            <a:headEnd/>
            <a:tailEnd/>
          </a:ln>
        </p:spPr>
        <p:txBody>
          <a:bodyPr lIns="87640" tIns="43821" rIns="87640" bIns="43821" anchor="b"/>
          <a:lstStyle/>
          <a:p>
            <a:pPr algn="r"/>
            <a:fld id="{3DB7B4E5-7490-4BFC-85B2-5561DC110DB7}" type="slidenum">
              <a:rPr lang="en-GB" sz="1100"/>
              <a:pPr algn="r"/>
              <a:t>32</a:t>
            </a:fld>
            <a:endParaRPr lang="en-GB" sz="11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ea typeface="ＭＳ Ｐゴシック" pitchFamily="113"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778250" y="9429750"/>
            <a:ext cx="2890838" cy="496888"/>
          </a:xfrm>
          <a:prstGeom prst="rect">
            <a:avLst/>
          </a:prstGeom>
          <a:noFill/>
          <a:ln w="9525">
            <a:noFill/>
            <a:miter lim="800000"/>
            <a:headEnd/>
            <a:tailEnd/>
          </a:ln>
        </p:spPr>
        <p:txBody>
          <a:bodyPr lIns="87640" tIns="43821" rIns="87640" bIns="43821" anchor="b"/>
          <a:lstStyle/>
          <a:p>
            <a:pPr algn="r"/>
            <a:fld id="{DCD5CE5C-D679-4498-8C6D-736F528769C3}" type="slidenum">
              <a:rPr lang="en-GB" sz="1100"/>
              <a:pPr algn="r"/>
              <a:t>33</a:t>
            </a:fld>
            <a:endParaRPr lang="en-GB" sz="11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ea typeface="ＭＳ Ｐゴシック" pitchFamily="113"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778250" y="9429750"/>
            <a:ext cx="2890838" cy="496888"/>
          </a:xfrm>
          <a:prstGeom prst="rect">
            <a:avLst/>
          </a:prstGeom>
          <a:noFill/>
          <a:ln w="9525">
            <a:noFill/>
            <a:miter lim="800000"/>
            <a:headEnd/>
            <a:tailEnd/>
          </a:ln>
        </p:spPr>
        <p:txBody>
          <a:bodyPr lIns="87640" tIns="43821" rIns="87640" bIns="43821" anchor="b"/>
          <a:lstStyle/>
          <a:p>
            <a:pPr algn="r"/>
            <a:fld id="{7E810583-D143-40F9-82D3-0095C854B9A5}" type="slidenum">
              <a:rPr lang="en-GB" sz="1100"/>
              <a:pPr algn="r"/>
              <a:t>34</a:t>
            </a:fld>
            <a:endParaRPr lang="en-GB" sz="11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ea typeface="ＭＳ Ｐゴシック" pitchFamily="113"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778250" y="9429750"/>
            <a:ext cx="2890838" cy="496888"/>
          </a:xfrm>
          <a:prstGeom prst="rect">
            <a:avLst/>
          </a:prstGeom>
          <a:noFill/>
          <a:ln w="9525">
            <a:noFill/>
            <a:miter lim="800000"/>
            <a:headEnd/>
            <a:tailEnd/>
          </a:ln>
        </p:spPr>
        <p:txBody>
          <a:bodyPr lIns="87640" tIns="43821" rIns="87640" bIns="43821" anchor="b"/>
          <a:lstStyle/>
          <a:p>
            <a:pPr algn="r"/>
            <a:fld id="{0E0F4067-E184-4656-B70A-938B75550AEF}" type="slidenum">
              <a:rPr lang="en-GB" sz="1100"/>
              <a:pPr algn="r"/>
              <a:t>35</a:t>
            </a:fld>
            <a:endParaRPr lang="en-GB" sz="11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ea typeface="ＭＳ Ｐゴシック" pitchFamily="113"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778250" y="9429750"/>
            <a:ext cx="2890838" cy="496888"/>
          </a:xfrm>
          <a:prstGeom prst="rect">
            <a:avLst/>
          </a:prstGeom>
          <a:noFill/>
          <a:ln w="9525">
            <a:noFill/>
            <a:miter lim="800000"/>
            <a:headEnd/>
            <a:tailEnd/>
          </a:ln>
        </p:spPr>
        <p:txBody>
          <a:bodyPr lIns="87640" tIns="43821" rIns="87640" bIns="43821" anchor="b"/>
          <a:lstStyle/>
          <a:p>
            <a:pPr algn="r"/>
            <a:fld id="{13E16F7B-9DCA-4215-AC26-922203992649}" type="slidenum">
              <a:rPr lang="en-GB" sz="1100"/>
              <a:pPr algn="r"/>
              <a:t>36</a:t>
            </a:fld>
            <a:endParaRPr lang="en-GB" sz="11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ea typeface="ＭＳ Ｐゴシック" pitchFamily="113"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778250" y="9429750"/>
            <a:ext cx="2890838" cy="496888"/>
          </a:xfrm>
          <a:prstGeom prst="rect">
            <a:avLst/>
          </a:prstGeom>
          <a:noFill/>
          <a:ln w="9525">
            <a:noFill/>
            <a:miter lim="800000"/>
            <a:headEnd/>
            <a:tailEnd/>
          </a:ln>
        </p:spPr>
        <p:txBody>
          <a:bodyPr lIns="87640" tIns="43821" rIns="87640" bIns="43821" anchor="b"/>
          <a:lstStyle/>
          <a:p>
            <a:pPr algn="r"/>
            <a:fld id="{43DE2294-8C6E-4896-B89C-C44E4895E6B0}" type="slidenum">
              <a:rPr lang="en-GB" sz="1100"/>
              <a:pPr algn="r"/>
              <a:t>37</a:t>
            </a:fld>
            <a:endParaRPr lang="en-GB" sz="11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smtClean="0">
                <a:ea typeface="ＭＳ Ｐゴシック" pitchFamily="113" charset="-128"/>
              </a:rPr>
              <a:t>This was the most difficult category as there were very few examples, </a:t>
            </a:r>
          </a:p>
          <a:p>
            <a:r>
              <a:rPr lang="en-US" smtClean="0">
                <a:ea typeface="ＭＳ Ｐゴシック" pitchFamily="113" charset="-128"/>
              </a:rPr>
              <a:t>at least in the urban setting.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ln/>
        </p:spPr>
        <p:txBody>
          <a:bodyPr/>
          <a:lstStyle/>
          <a:p>
            <a:pPr defTabSz="901285">
              <a:defRPr/>
            </a:pPr>
            <a:r>
              <a:rPr lang="en-GB" sz="1100" b="1" dirty="0" smtClean="0">
                <a:latin typeface="+mn-lt"/>
              </a:rPr>
              <a:t>Another key output was the </a:t>
            </a:r>
            <a:r>
              <a:rPr lang="en-GB" sz="1100" b="1" dirty="0" err="1" smtClean="0">
                <a:latin typeface="+mn-lt"/>
              </a:rPr>
              <a:t>PTW</a:t>
            </a:r>
            <a:r>
              <a:rPr lang="en-GB" sz="1100" b="1" dirty="0" smtClean="0">
                <a:latin typeface="+mn-lt"/>
              </a:rPr>
              <a:t> ‘Action Pack’. This is intended to provide an easy-to-use template to help towns and cities develop and implement their own </a:t>
            </a:r>
            <a:r>
              <a:rPr lang="en-GB" sz="1100" b="1" dirty="0" err="1" smtClean="0">
                <a:latin typeface="+mn-lt"/>
              </a:rPr>
              <a:t>PTW</a:t>
            </a:r>
            <a:r>
              <a:rPr lang="en-GB" sz="1100" b="1" dirty="0" smtClean="0">
                <a:latin typeface="+mn-lt"/>
              </a:rPr>
              <a:t> road safety programmes. It uses the lessons learnt by Barcelona, London, Paris and Rome, through the eSUM project, and demonstrates how to develop and implement effective counter-measures to common </a:t>
            </a:r>
            <a:r>
              <a:rPr lang="en-GB" sz="1100" b="1" dirty="0" err="1" smtClean="0">
                <a:latin typeface="+mn-lt"/>
              </a:rPr>
              <a:t>PTW</a:t>
            </a:r>
            <a:r>
              <a:rPr lang="en-GB" sz="1100" b="1" dirty="0" smtClean="0">
                <a:latin typeface="+mn-lt"/>
              </a:rPr>
              <a:t> collision types.</a:t>
            </a:r>
          </a:p>
          <a:p>
            <a:pPr defTabSz="901285">
              <a:defRPr/>
            </a:pPr>
            <a:endParaRPr lang="en-GB" sz="1100" b="1" dirty="0" smtClean="0">
              <a:latin typeface="+mn-lt"/>
            </a:endParaRPr>
          </a:p>
          <a:p>
            <a:pPr defTabSz="901285">
              <a:defRPr/>
            </a:pPr>
            <a:r>
              <a:rPr lang="en-GB" sz="1100" b="1" dirty="0" smtClean="0">
                <a:latin typeface="+mn-lt"/>
              </a:rPr>
              <a:t>The eSUM Action Pack is a guide to help politicians and municipal technicians responsible for road safety to organise their work for promoting Powered Two Wheeler (</a:t>
            </a:r>
            <a:r>
              <a:rPr lang="en-GB" sz="1100" b="1" dirty="0" err="1" smtClean="0">
                <a:latin typeface="+mn-lt"/>
              </a:rPr>
              <a:t>PTW</a:t>
            </a:r>
            <a:r>
              <a:rPr lang="en-GB" sz="1100" b="1" dirty="0" smtClean="0">
                <a:latin typeface="+mn-lt"/>
              </a:rPr>
              <a:t>) urban road safety.  The document provides guidance to assist those municipalities interested in learning from eSUM when developing their own </a:t>
            </a:r>
            <a:r>
              <a:rPr lang="en-GB" sz="1100" b="1" dirty="0" err="1" smtClean="0">
                <a:latin typeface="+mn-lt"/>
              </a:rPr>
              <a:t>PTW</a:t>
            </a:r>
            <a:r>
              <a:rPr lang="en-GB" sz="1100" b="1" dirty="0" smtClean="0">
                <a:latin typeface="+mn-lt"/>
              </a:rPr>
              <a:t> Road Safety Action Plans.</a:t>
            </a:r>
          </a:p>
          <a:p>
            <a:pPr defTabSz="901285">
              <a:defRPr/>
            </a:pPr>
            <a:endParaRPr lang="en-US" dirty="0" smtClean="0"/>
          </a:p>
        </p:txBody>
      </p:sp>
      <p:sp>
        <p:nvSpPr>
          <p:cNvPr id="82948" name="Slide Number Placeholder 3"/>
          <p:cNvSpPr>
            <a:spLocks noGrp="1"/>
          </p:cNvSpPr>
          <p:nvPr>
            <p:ph type="sldNum" sz="quarter" idx="5"/>
          </p:nvPr>
        </p:nvSpPr>
        <p:spPr>
          <a:noFill/>
        </p:spPr>
        <p:txBody>
          <a:bodyPr/>
          <a:lstStyle/>
          <a:p>
            <a:pPr defTabSz="908050"/>
            <a:fld id="{DF6C52C6-A81F-4807-86BE-BF1B622960FC}" type="slidenum">
              <a:rPr lang="es-ES" smtClean="0"/>
              <a:pPr defTabSz="908050"/>
              <a:t>38</a:t>
            </a:fld>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ln/>
        </p:spPr>
        <p:txBody>
          <a:bodyPr/>
          <a:lstStyle/>
          <a:p>
            <a:pPr>
              <a:defRPr/>
            </a:pPr>
            <a:r>
              <a:rPr lang="en-GB" sz="1100" b="1" dirty="0" smtClean="0">
                <a:latin typeface="+mn-lt"/>
              </a:rPr>
              <a:t>There are 6 key stages to this process as we can see on the slide.</a:t>
            </a:r>
          </a:p>
          <a:p>
            <a:pPr>
              <a:defRPr/>
            </a:pPr>
            <a:endParaRPr lang="en-GB" sz="1100" b="1" dirty="0" smtClean="0">
              <a:latin typeface="+mn-lt"/>
            </a:endParaRPr>
          </a:p>
          <a:p>
            <a:pPr>
              <a:defRPr/>
            </a:pPr>
            <a:r>
              <a:rPr lang="en-GB" sz="1100" b="1" dirty="0" smtClean="0">
                <a:latin typeface="+mn-lt"/>
              </a:rPr>
              <a:t>London is currently developing its own motorcycle road safety plan, based on the toolkit.</a:t>
            </a:r>
          </a:p>
          <a:p>
            <a:pPr>
              <a:defRPr/>
            </a:pPr>
            <a:endParaRPr lang="en-GB" sz="1100" b="1" dirty="0" smtClean="0">
              <a:latin typeface="+mn-lt"/>
            </a:endParaRPr>
          </a:p>
          <a:p>
            <a:pPr>
              <a:defRPr/>
            </a:pPr>
            <a:r>
              <a:rPr lang="en-GB" sz="1100" b="1" dirty="0" smtClean="0">
                <a:latin typeface="+mn-lt"/>
              </a:rPr>
              <a:t>Translations for the Action Pack and Good Practice Guide will be available on the eSUM website in February 2012.</a:t>
            </a:r>
          </a:p>
          <a:p>
            <a:pPr>
              <a:defRPr/>
            </a:pPr>
            <a:endParaRPr lang="en-GB" sz="1100" b="1" dirty="0" smtClean="0">
              <a:latin typeface="+mn-lt"/>
            </a:endParaRPr>
          </a:p>
          <a:p>
            <a:pPr eaLnBrk="1" hangingPunct="1">
              <a:defRPr/>
            </a:pPr>
            <a:r>
              <a:rPr lang="en-GB" sz="1100" b="1" dirty="0" smtClean="0">
                <a:latin typeface="+mn-lt"/>
              </a:rPr>
              <a:t>The eSUM Project provides </a:t>
            </a:r>
            <a:r>
              <a:rPr lang="en-US" sz="1100" b="1" dirty="0" smtClean="0">
                <a:latin typeface="+mn-lt"/>
              </a:rPr>
              <a:t>immediately </a:t>
            </a:r>
            <a:r>
              <a:rPr lang="en-GB" sz="1100" b="1" dirty="0" smtClean="0">
                <a:latin typeface="+mn-lt"/>
              </a:rPr>
              <a:t>applicable tools and methods </a:t>
            </a:r>
            <a:r>
              <a:rPr lang="en-US" sz="1100" b="1" dirty="0" smtClean="0">
                <a:latin typeface="+mn-lt"/>
              </a:rPr>
              <a:t>to improve the safety of traffic in European cities and towns. </a:t>
            </a:r>
            <a:r>
              <a:rPr lang="en-GB" sz="1100" b="1" dirty="0" smtClean="0">
                <a:latin typeface="+mn-lt"/>
              </a:rPr>
              <a:t>The “Action Pack” and the “Good Practice Guide” as well as other project examples can be found on the website www.esum.eu </a:t>
            </a:r>
          </a:p>
          <a:p>
            <a:pPr eaLnBrk="1" hangingPunct="1">
              <a:defRPr/>
            </a:pPr>
            <a:endParaRPr lang="en-GB" sz="1100" b="1" dirty="0" smtClean="0">
              <a:latin typeface="+mn-lt"/>
            </a:endParaRPr>
          </a:p>
          <a:p>
            <a:pPr>
              <a:defRPr/>
            </a:pPr>
            <a:r>
              <a:rPr lang="en-GB" sz="1100" b="1" dirty="0" smtClean="0">
                <a:latin typeface="+mn-lt"/>
              </a:rPr>
              <a:t>eSUM has shown that there is a lot of good work that has been done, and that is currently being carried out, to improve motorcycle safety. I hope that the Action Pack will encourage other cities to develop their own plan so we can all work together to ensure that as well as being one of the most fun and convenient ways of travelling, motorcycles can also become a safer way of getting around.</a:t>
            </a:r>
          </a:p>
          <a:p>
            <a:pPr>
              <a:defRPr/>
            </a:pPr>
            <a:endParaRPr lang="en-GB" dirty="0" smtClean="0"/>
          </a:p>
        </p:txBody>
      </p:sp>
      <p:sp>
        <p:nvSpPr>
          <p:cNvPr id="83972" name="Slide Number Placeholder 3"/>
          <p:cNvSpPr>
            <a:spLocks noGrp="1"/>
          </p:cNvSpPr>
          <p:nvPr>
            <p:ph type="sldNum" sz="quarter" idx="5"/>
          </p:nvPr>
        </p:nvSpPr>
        <p:spPr>
          <a:noFill/>
        </p:spPr>
        <p:txBody>
          <a:bodyPr/>
          <a:lstStyle/>
          <a:p>
            <a:pPr defTabSz="912813"/>
            <a:fld id="{DE950D9A-45FD-4246-BBCC-6BBF885AF4E8}" type="slidenum">
              <a:rPr lang="es-ES" smtClean="0"/>
              <a:pPr defTabSz="912813"/>
              <a:t>39</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778250" y="9426575"/>
            <a:ext cx="2889250" cy="498475"/>
          </a:xfrm>
          <a:prstGeom prst="rect">
            <a:avLst/>
          </a:prstGeom>
          <a:noFill/>
          <a:ln w="9525">
            <a:noFill/>
            <a:miter lim="800000"/>
            <a:headEnd/>
            <a:tailEnd/>
          </a:ln>
        </p:spPr>
        <p:txBody>
          <a:bodyPr lIns="94766" tIns="47382" rIns="94766" bIns="47382" anchor="b"/>
          <a:lstStyle/>
          <a:p>
            <a:pPr algn="r" defTabSz="939800"/>
            <a:fld id="{A9865E48-4B83-4315-BE76-B6A399E0F99F}" type="slidenum">
              <a:rPr lang="en-GB" sz="1200"/>
              <a:pPr algn="r" defTabSz="939800"/>
              <a:t>4</a:t>
            </a:fld>
            <a:endParaRPr lang="en-GB" sz="1200"/>
          </a:p>
        </p:txBody>
      </p:sp>
      <p:sp>
        <p:nvSpPr>
          <p:cNvPr id="48131" name="Rectangle 2"/>
          <p:cNvSpPr>
            <a:spLocks noRot="1" noChangeArrowheads="1" noTextEdit="1"/>
          </p:cNvSpPr>
          <p:nvPr>
            <p:ph type="sldImg"/>
          </p:nvPr>
        </p:nvSpPr>
        <p:spPr>
          <a:xfrm>
            <a:off x="854075" y="744538"/>
            <a:ext cx="4965700" cy="3724275"/>
          </a:xfrm>
          <a:ln/>
        </p:spPr>
      </p:sp>
      <p:sp>
        <p:nvSpPr>
          <p:cNvPr id="49156" name="Rectangle 3"/>
          <p:cNvSpPr>
            <a:spLocks noGrp="1" noChangeArrowheads="1"/>
          </p:cNvSpPr>
          <p:nvPr>
            <p:ph type="body" idx="1"/>
          </p:nvPr>
        </p:nvSpPr>
        <p:spPr>
          <a:xfrm>
            <a:off x="665163" y="4714875"/>
            <a:ext cx="5338762" cy="4465638"/>
          </a:xfrm>
          <a:ln/>
        </p:spPr>
        <p:txBody>
          <a:bodyPr lIns="94766" tIns="47382" rIns="94766" bIns="47382"/>
          <a:lstStyle/>
          <a:p>
            <a:pPr>
              <a:defRPr/>
            </a:pPr>
            <a:r>
              <a:rPr lang="en-US" sz="1100" b="1" dirty="0" err="1" smtClean="0">
                <a:latin typeface="+mn-lt"/>
              </a:rPr>
              <a:t>PTWs</a:t>
            </a:r>
            <a:r>
              <a:rPr lang="en-US" sz="1100" b="1" dirty="0" smtClean="0">
                <a:latin typeface="+mn-lt"/>
              </a:rPr>
              <a:t> are one of the answers to this growing mobility need. People are </a:t>
            </a:r>
            <a:r>
              <a:rPr lang="de-CH" sz="1100" b="1" dirty="0" smtClean="0">
                <a:latin typeface="+mn-lt"/>
              </a:rPr>
              <a:t>increasingly using PTWs because of their convenience and advantages in terms of door to door mobility, flexibility, parking, costs and fuel consumption. </a:t>
            </a:r>
            <a:r>
              <a:rPr lang="en-US" sz="1100" b="1" dirty="0" smtClean="0">
                <a:latin typeface="+mn-lt"/>
              </a:rPr>
              <a:t>In recent years cities have experienced a tremendous growth in </a:t>
            </a:r>
            <a:r>
              <a:rPr lang="en-US" sz="1100" b="1" dirty="0" err="1" smtClean="0">
                <a:latin typeface="+mn-lt"/>
              </a:rPr>
              <a:t>PTW</a:t>
            </a:r>
            <a:r>
              <a:rPr lang="en-US" sz="1100" b="1" dirty="0" smtClean="0">
                <a:latin typeface="+mn-lt"/>
              </a:rPr>
              <a:t> use with increases of up to 400% in cities such as Rome and Barcelona.</a:t>
            </a:r>
            <a:endParaRPr lang="en-GB" sz="1100" b="1" dirty="0" smtClean="0">
              <a:latin typeface="+mn-lt"/>
            </a:endParaRPr>
          </a:p>
          <a:p>
            <a:pPr>
              <a:defRPr/>
            </a:pPr>
            <a:r>
              <a:rPr lang="en-GB" dirty="0" smtClean="0"/>
              <a:t> </a:t>
            </a:r>
          </a:p>
          <a:p>
            <a:pPr eaLnBrk="1" hangingPunct="1">
              <a:defRPr/>
            </a:pPr>
            <a:endParaRPr lang="nl-BE"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04875"/>
            <a:fld id="{84614865-EE35-4E19-8F3E-89BC7E12B652}" type="slidenum">
              <a:rPr lang="es-ES" smtClean="0"/>
              <a:pPr defTabSz="904875"/>
              <a:t>40</a:t>
            </a:fld>
            <a:endParaRPr lang="es-ES" smtClean="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882650"/>
            <a:fld id="{F9C07170-CA7F-4B5F-A031-A949B43ACD45}" type="slidenum">
              <a:rPr lang="es-ES" smtClean="0"/>
              <a:pPr defTabSz="882650"/>
              <a:t>5</a:t>
            </a:fld>
            <a:endParaRPr lang="es-ES" smtClean="0"/>
          </a:p>
        </p:txBody>
      </p:sp>
      <p:sp>
        <p:nvSpPr>
          <p:cNvPr id="49155" name="Rectangle 2"/>
          <p:cNvSpPr>
            <a:spLocks noChangeArrowheads="1" noTextEdit="1"/>
          </p:cNvSpPr>
          <p:nvPr>
            <p:ph type="sldImg"/>
          </p:nvPr>
        </p:nvSpPr>
        <p:spPr>
          <a:xfrm>
            <a:off x="895350" y="768350"/>
            <a:ext cx="4905375" cy="3679825"/>
          </a:xfrm>
          <a:ln/>
        </p:spPr>
      </p:sp>
      <p:sp>
        <p:nvSpPr>
          <p:cNvPr id="50180" name="Rectangle 3"/>
          <p:cNvSpPr>
            <a:spLocks noGrp="1" noChangeArrowheads="1"/>
          </p:cNvSpPr>
          <p:nvPr>
            <p:ph type="body" idx="1"/>
          </p:nvPr>
        </p:nvSpPr>
        <p:spPr>
          <a:ln/>
        </p:spPr>
        <p:txBody>
          <a:bodyPr/>
          <a:lstStyle/>
          <a:p>
            <a:pPr>
              <a:defRPr/>
            </a:pPr>
            <a:r>
              <a:rPr lang="en-GB" sz="1100" b="1" dirty="0" smtClean="0">
                <a:latin typeface="+mn-lt"/>
              </a:rPr>
              <a:t>Good progress has been made in reducing the number of casualties of all types in Europe.</a:t>
            </a:r>
          </a:p>
          <a:p>
            <a:pPr>
              <a:defRPr/>
            </a:pPr>
            <a:r>
              <a:rPr lang="en-GB" sz="1100" b="1" dirty="0" smtClean="0">
                <a:latin typeface="+mn-lt"/>
              </a:rPr>
              <a:t>This is against a background of large increases in the number of </a:t>
            </a:r>
            <a:r>
              <a:rPr lang="en-GB" sz="1100" b="1" dirty="0" err="1" smtClean="0">
                <a:latin typeface="+mn-lt"/>
              </a:rPr>
              <a:t>PTWs</a:t>
            </a:r>
            <a:r>
              <a:rPr lang="en-GB" sz="1100" b="1" dirty="0" smtClean="0">
                <a:latin typeface="+mn-lt"/>
              </a:rPr>
              <a:t> on the roads shown in the earlier slide.</a:t>
            </a:r>
          </a:p>
          <a:p>
            <a:pPr>
              <a:defRPr/>
            </a:pPr>
            <a:r>
              <a:rPr lang="en-GB" sz="1100" b="1" dirty="0" smtClean="0">
                <a:latin typeface="+mn-lt"/>
              </a:rPr>
              <a:t>However, the EU objective to save 25,000 lives between 2000 and 2010 is a challenging target, and more effort needs to be made, particularly in the area of </a:t>
            </a:r>
            <a:r>
              <a:rPr lang="en-GB" sz="1100" b="1" dirty="0" err="1" smtClean="0">
                <a:latin typeface="+mn-lt"/>
              </a:rPr>
              <a:t>PTW</a:t>
            </a:r>
            <a:r>
              <a:rPr lang="en-GB" sz="1100" b="1" dirty="0" smtClean="0">
                <a:latin typeface="+mn-lt"/>
              </a:rPr>
              <a:t> crashes.  </a:t>
            </a:r>
          </a:p>
          <a:p>
            <a:pPr>
              <a:defRPr/>
            </a:pPr>
            <a:r>
              <a:rPr lang="en-US" sz="1100" b="1" dirty="0" smtClean="0">
                <a:latin typeface="+mn-lt"/>
              </a:rPr>
              <a:t>Forecasts show continued growth in the </a:t>
            </a:r>
            <a:r>
              <a:rPr lang="en-US" sz="1100" b="1" dirty="0" err="1" smtClean="0">
                <a:latin typeface="+mn-lt"/>
              </a:rPr>
              <a:t>PTW</a:t>
            </a:r>
            <a:r>
              <a:rPr lang="en-US" sz="1100" b="1" dirty="0" smtClean="0">
                <a:latin typeface="+mn-lt"/>
              </a:rPr>
              <a:t> market, particularly in the scooter sector where a 43% increase is projected over the next 10 years. This is perhaps a reflection of the increasingly congested nature of many of our towns and cities. People are increasingly seeing scooters as a quick and easy way to beat congestion. The capacity of the road network is difficult (if not impossible) to increase in most urban areas.  However, a switch from cars to motorcycles and scooters increases the number of people the system is able to move.</a:t>
            </a:r>
          </a:p>
          <a:p>
            <a:pPr>
              <a:defRPr/>
            </a:pPr>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GB" smtClean="0"/>
              <a:t>You can see here, the level of motorcycle casualties has remained stubbornly high over recent years, in contrast to the overall casualty figures which have shown good reductions.</a:t>
            </a:r>
          </a:p>
        </p:txBody>
      </p:sp>
      <p:sp>
        <p:nvSpPr>
          <p:cNvPr id="50180" name="Slide Number Placeholder 3"/>
          <p:cNvSpPr>
            <a:spLocks noGrp="1"/>
          </p:cNvSpPr>
          <p:nvPr>
            <p:ph type="sldNum" sz="quarter" idx="5"/>
          </p:nvPr>
        </p:nvSpPr>
        <p:spPr>
          <a:noFill/>
        </p:spPr>
        <p:txBody>
          <a:bodyPr/>
          <a:lstStyle/>
          <a:p>
            <a:pPr defTabSz="882650"/>
            <a:fld id="{A63378E5-4F4A-4EEE-889B-EA843786B55B}" type="slidenum">
              <a:rPr lang="es-ES" smtClean="0"/>
              <a:pPr defTabSz="882650"/>
              <a:t>6</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04875"/>
            <a:fld id="{3C024E58-8265-4B37-B20C-7E44C0B60C91}" type="slidenum">
              <a:rPr lang="es-ES" smtClean="0"/>
              <a:pPr defTabSz="904875"/>
              <a:t>7</a:t>
            </a:fld>
            <a:endParaRPr lang="es-ES" smtClean="0"/>
          </a:p>
        </p:txBody>
      </p:sp>
      <p:sp>
        <p:nvSpPr>
          <p:cNvPr id="51203" name="Rectangle 2"/>
          <p:cNvSpPr>
            <a:spLocks noChangeArrowheads="1" noTextEdit="1"/>
          </p:cNvSpPr>
          <p:nvPr>
            <p:ph type="sldImg"/>
          </p:nvPr>
        </p:nvSpPr>
        <p:spPr>
          <a:ln/>
        </p:spPr>
      </p:sp>
      <p:sp>
        <p:nvSpPr>
          <p:cNvPr id="52228" name="Rectangle 3"/>
          <p:cNvSpPr>
            <a:spLocks noGrp="1" noChangeArrowheads="1"/>
          </p:cNvSpPr>
          <p:nvPr>
            <p:ph type="body" idx="1"/>
          </p:nvPr>
        </p:nvSpPr>
        <p:spPr>
          <a:ln/>
        </p:spPr>
        <p:txBody>
          <a:bodyPr/>
          <a:lstStyle/>
          <a:p>
            <a:pPr>
              <a:defRPr/>
            </a:pPr>
            <a:r>
              <a:rPr lang="en-US" sz="1100" b="1" dirty="0" smtClean="0">
                <a:latin typeface="+mn-lt"/>
              </a:rPr>
              <a:t>So where does eSUM fit in and how can it help to reduce the number of people injured in </a:t>
            </a:r>
            <a:r>
              <a:rPr lang="en-US" sz="1100" b="1" dirty="0" err="1" smtClean="0">
                <a:latin typeface="+mn-lt"/>
              </a:rPr>
              <a:t>PTW</a:t>
            </a:r>
            <a:r>
              <a:rPr lang="en-US" sz="1100" b="1" dirty="0" smtClean="0">
                <a:latin typeface="+mn-lt"/>
              </a:rPr>
              <a:t> crashes?</a:t>
            </a:r>
          </a:p>
          <a:p>
            <a:pPr>
              <a:defRPr/>
            </a:pPr>
            <a:r>
              <a:rPr lang="en-US" sz="1100" b="1" dirty="0" smtClean="0">
                <a:latin typeface="+mn-lt"/>
              </a:rPr>
              <a:t>eSUM is a </a:t>
            </a:r>
            <a:r>
              <a:rPr lang="en-GB" sz="1100" b="1" dirty="0" smtClean="0">
                <a:latin typeface="+mn-lt"/>
              </a:rPr>
              <a:t>collaborative initiative between, local authorities of the principal European motorcycling cities, universities and the motorcycle industry, to identify, develop, demonstrate and promote the wider uptake of measures that are effective in improving the safety of urban motorcycling.  </a:t>
            </a:r>
            <a:r>
              <a:rPr lang="en-US" sz="1100" b="1" dirty="0" smtClean="0">
                <a:latin typeface="+mn-lt"/>
              </a:rPr>
              <a:t>You can see all the project partners listed in the slide above (I hope I haven’t missed any out!) It is supported by the European Commission and its important to note that it is primarily focused on the URBAN situation, given the large increase in </a:t>
            </a:r>
            <a:r>
              <a:rPr lang="en-US" sz="1100" b="1" dirty="0" err="1" smtClean="0">
                <a:latin typeface="+mn-lt"/>
              </a:rPr>
              <a:t>PTW</a:t>
            </a:r>
            <a:r>
              <a:rPr lang="en-US" sz="1100" b="1" dirty="0" smtClean="0">
                <a:latin typeface="+mn-lt"/>
              </a:rPr>
              <a:t> use seen in many European cities and the projected increases seen earlier. The main cities involved are Barcelona, London, Paris and Rome, which are those cities in Europe with the largest numbers of </a:t>
            </a:r>
            <a:r>
              <a:rPr lang="en-US" sz="1100" b="1" dirty="0" err="1" smtClean="0">
                <a:latin typeface="+mn-lt"/>
              </a:rPr>
              <a:t>PTW</a:t>
            </a:r>
            <a:r>
              <a:rPr lang="en-US" sz="1100" b="1" dirty="0" smtClean="0">
                <a:latin typeface="+mn-lt"/>
              </a:rPr>
              <a:t> riders. These cities have also been at the forefront of developing initiatives to reduce </a:t>
            </a:r>
            <a:r>
              <a:rPr lang="en-US" sz="1100" b="1" dirty="0" err="1" smtClean="0">
                <a:latin typeface="+mn-lt"/>
              </a:rPr>
              <a:t>PTW</a:t>
            </a:r>
            <a:r>
              <a:rPr lang="en-US" sz="1100" b="1" dirty="0" smtClean="0">
                <a:latin typeface="+mn-lt"/>
              </a:rPr>
              <a:t> casualties in urban areas in recent years and so were well placed to lead on the project.</a:t>
            </a:r>
          </a:p>
          <a:p>
            <a:pPr>
              <a:defRPr/>
            </a:pPr>
            <a:endParaRPr lang="en-US" dirty="0" smtClean="0"/>
          </a:p>
          <a:p>
            <a:pPr eaLnBrk="1" hangingPunct="1">
              <a:lnSpc>
                <a:spcPct val="80000"/>
              </a:lnSpc>
              <a:defRPr/>
            </a:pPr>
            <a:endParaRPr lang="es-E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882650"/>
            <a:fld id="{2AA7763E-9A99-4289-95D0-B61C479DFCCA}" type="slidenum">
              <a:rPr lang="es-ES" smtClean="0"/>
              <a:pPr defTabSz="882650"/>
              <a:t>8</a:t>
            </a:fld>
            <a:endParaRPr lang="es-ES" smtClean="0"/>
          </a:p>
        </p:txBody>
      </p:sp>
      <p:sp>
        <p:nvSpPr>
          <p:cNvPr id="52227" name="Rectangle 2"/>
          <p:cNvSpPr>
            <a:spLocks noChangeArrowheads="1" noTextEdit="1"/>
          </p:cNvSpPr>
          <p:nvPr>
            <p:ph type="sldImg"/>
          </p:nvPr>
        </p:nvSpPr>
        <p:spPr>
          <a:xfrm>
            <a:off x="895350" y="768350"/>
            <a:ext cx="4905375" cy="3679825"/>
          </a:xfrm>
          <a:ln/>
        </p:spPr>
      </p:sp>
      <p:sp>
        <p:nvSpPr>
          <p:cNvPr id="53252" name="Rectangle 3"/>
          <p:cNvSpPr>
            <a:spLocks noGrp="1" noChangeArrowheads="1"/>
          </p:cNvSpPr>
          <p:nvPr>
            <p:ph type="body" idx="1"/>
          </p:nvPr>
        </p:nvSpPr>
        <p:spPr>
          <a:ln/>
        </p:spPr>
        <p:txBody>
          <a:bodyPr/>
          <a:lstStyle/>
          <a:p>
            <a:pPr>
              <a:defRPr/>
            </a:pPr>
            <a:r>
              <a:rPr lang="en-GB" sz="1100" b="1" dirty="0" smtClean="0">
                <a:latin typeface="+mn-lt"/>
              </a:rPr>
              <a:t>The eSUM project identifies, develops and demonstrates actions for delivering safer motorcycling in the city environment.  </a:t>
            </a:r>
            <a:r>
              <a:rPr lang="de-CH" sz="1100" b="1" dirty="0" smtClean="0">
                <a:latin typeface="+mn-lt"/>
              </a:rPr>
              <a:t>The goal of the project is to reduce the number of accidents involving powered two-wheeler riders, by addressing the behaviour of riders, the vehicle design and the infrastructure. </a:t>
            </a:r>
            <a:r>
              <a:rPr lang="en-GB" sz="1100" b="1" dirty="0" smtClean="0">
                <a:latin typeface="+mn-lt"/>
              </a:rPr>
              <a:t>The characteristics of accidents, infrastructure trials and vehicles with enhanced safety features as well as various awareness raising campaigns and training programmes were also examined. Using the conclusions of this analysis, guidelines and good practices were developed and have now been made available to other cities </a:t>
            </a:r>
            <a:r>
              <a:rPr lang="de-CH" sz="1100" b="1" dirty="0" smtClean="0">
                <a:latin typeface="+mn-lt"/>
              </a:rPr>
              <a:t>aiming to adopt effective measures to improve PTW safety.</a:t>
            </a:r>
          </a:p>
          <a:p>
            <a:pPr>
              <a:defRPr/>
            </a:pPr>
            <a:endParaRPr lang="de-CH" sz="1100" b="1" dirty="0" smtClean="0">
              <a:latin typeface="+mn-lt"/>
            </a:endParaRPr>
          </a:p>
          <a:p>
            <a:pPr>
              <a:defRPr/>
            </a:pPr>
            <a:r>
              <a:rPr lang="en-US" sz="1100" b="1" dirty="0" smtClean="0">
                <a:latin typeface="+mn-lt"/>
              </a:rPr>
              <a:t>The basic objective of eSUM is to identify all of the various elements of work that are being carried out throughout Europe (and indeed the rest of the world) to improve motorcycle safety. From this, we have then identified those that have been the most effective and are now highlighting these to road safety practitioners, manufacturers, other municipalities and so on, to promote a rapid adoption of best practice throughout Europe. </a:t>
            </a:r>
          </a:p>
          <a:p>
            <a:pPr>
              <a:defRPr/>
            </a:pPr>
            <a:r>
              <a:rPr lang="en-US" sz="1100" b="1" dirty="0" smtClean="0">
                <a:latin typeface="+mn-lt"/>
              </a:rPr>
              <a:t>There was previously no single place where people that are working to improve </a:t>
            </a:r>
            <a:r>
              <a:rPr lang="en-US" sz="1100" b="1" dirty="0" err="1" smtClean="0">
                <a:latin typeface="+mn-lt"/>
              </a:rPr>
              <a:t>PTW</a:t>
            </a:r>
            <a:r>
              <a:rPr lang="en-US" sz="1100" b="1" dirty="0" smtClean="0">
                <a:latin typeface="+mn-lt"/>
              </a:rPr>
              <a:t> safety can go to find out what works and what doesn’t. eSUM provides that resource.</a:t>
            </a:r>
          </a:p>
          <a:p>
            <a:pPr>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04875"/>
            <a:fld id="{2EF51288-EF2A-4331-9178-726DE170A961}" type="slidenum">
              <a:rPr lang="es-ES" smtClean="0"/>
              <a:pPr defTabSz="904875"/>
              <a:t>9</a:t>
            </a:fld>
            <a:endParaRPr lang="es-ES" smtClean="0"/>
          </a:p>
        </p:txBody>
      </p:sp>
      <p:sp>
        <p:nvSpPr>
          <p:cNvPr id="53251" name="Rectangle 2"/>
          <p:cNvSpPr>
            <a:spLocks noChangeArrowheads="1" noTextEdit="1"/>
          </p:cNvSpPr>
          <p:nvPr>
            <p:ph type="sldImg"/>
          </p:nvPr>
        </p:nvSpPr>
        <p:spPr>
          <a:xfrm>
            <a:off x="850900" y="741363"/>
            <a:ext cx="4967288" cy="3727450"/>
          </a:xfrm>
          <a:ln/>
        </p:spPr>
      </p:sp>
      <p:sp>
        <p:nvSpPr>
          <p:cNvPr id="64516" name="Rectangle 3"/>
          <p:cNvSpPr>
            <a:spLocks noGrp="1" noChangeArrowheads="1"/>
          </p:cNvSpPr>
          <p:nvPr>
            <p:ph type="body" idx="1"/>
          </p:nvPr>
        </p:nvSpPr>
        <p:spPr>
          <a:xfrm>
            <a:off x="889000" y="4714875"/>
            <a:ext cx="4891088" cy="4468813"/>
          </a:xfrm>
          <a:ln/>
        </p:spPr>
        <p:txBody>
          <a:bodyPr wrap="none" anchor="ctr"/>
          <a:lstStyle/>
          <a:p>
            <a:pPr defTabSz="875447" eaLnBrk="1" hangingPunct="1">
              <a:lnSpc>
                <a:spcPct val="80000"/>
              </a:lnSpc>
              <a:spcBef>
                <a:spcPts val="0"/>
              </a:spcBef>
              <a:defRPr/>
            </a:pPr>
            <a:r>
              <a:rPr lang="en-US" sz="1000" b="1" dirty="0" smtClean="0">
                <a:latin typeface="+mn-lt"/>
              </a:rPr>
              <a:t>The first task was to carry out benchmarking between data on </a:t>
            </a:r>
            <a:r>
              <a:rPr lang="en-US" sz="1000" b="1" dirty="0" err="1" smtClean="0">
                <a:latin typeface="+mn-lt"/>
              </a:rPr>
              <a:t>PTW</a:t>
            </a:r>
            <a:r>
              <a:rPr lang="en-US" sz="1000" b="1" dirty="0" smtClean="0">
                <a:latin typeface="+mn-lt"/>
              </a:rPr>
              <a:t> accidents in Barcelona, Rome, Paris </a:t>
            </a:r>
          </a:p>
          <a:p>
            <a:pPr defTabSz="875447" eaLnBrk="1" hangingPunct="1">
              <a:lnSpc>
                <a:spcPct val="80000"/>
              </a:lnSpc>
              <a:spcBef>
                <a:spcPts val="0"/>
              </a:spcBef>
              <a:defRPr/>
            </a:pPr>
            <a:r>
              <a:rPr lang="en-US" sz="1000" b="1" dirty="0" smtClean="0">
                <a:latin typeface="+mn-lt"/>
              </a:rPr>
              <a:t>and London. A lot of data was assembled and explored such as: population, area, road </a:t>
            </a:r>
          </a:p>
          <a:p>
            <a:pPr defTabSz="875447" eaLnBrk="1" hangingPunct="1">
              <a:lnSpc>
                <a:spcPct val="80000"/>
              </a:lnSpc>
              <a:spcBef>
                <a:spcPts val="0"/>
              </a:spcBef>
              <a:defRPr/>
            </a:pPr>
            <a:r>
              <a:rPr lang="en-US" sz="1000" b="1" dirty="0" smtClean="0">
                <a:latin typeface="+mn-lt"/>
              </a:rPr>
              <a:t>network length, number of killed and injured people, etc. This highlighted a number of </a:t>
            </a:r>
          </a:p>
          <a:p>
            <a:pPr defTabSz="875447" eaLnBrk="1" hangingPunct="1">
              <a:lnSpc>
                <a:spcPct val="80000"/>
              </a:lnSpc>
              <a:spcBef>
                <a:spcPts val="0"/>
              </a:spcBef>
              <a:defRPr/>
            </a:pPr>
            <a:r>
              <a:rPr lang="en-US" sz="1000" b="1" dirty="0" smtClean="0">
                <a:latin typeface="+mn-lt"/>
              </a:rPr>
              <a:t>differences between the cities in the data which is collected, and how it is collected. </a:t>
            </a:r>
          </a:p>
          <a:p>
            <a:pPr lvl="1" eaLnBrk="1" hangingPunct="1">
              <a:lnSpc>
                <a:spcPct val="80000"/>
              </a:lnSpc>
              <a:spcBef>
                <a:spcPts val="0"/>
              </a:spcBef>
              <a:defRPr/>
            </a:pPr>
            <a:endParaRPr lang="en-US" sz="1000" b="1" dirty="0" smtClean="0">
              <a:latin typeface="+mn-lt"/>
            </a:endParaRPr>
          </a:p>
          <a:p>
            <a:pPr marL="595597" indent="-595597" eaLnBrk="1" hangingPunct="1">
              <a:spcBef>
                <a:spcPts val="0"/>
              </a:spcBef>
              <a:defRPr/>
            </a:pPr>
            <a:r>
              <a:rPr lang="en-GB" sz="1000" b="1" dirty="0" smtClean="0">
                <a:latin typeface="+mn-lt"/>
              </a:rPr>
              <a:t>eSUM also looked at </a:t>
            </a:r>
            <a:r>
              <a:rPr lang="en-US" sz="1000" b="1" dirty="0" smtClean="0">
                <a:latin typeface="+mn-lt"/>
              </a:rPr>
              <a:t>relevant traffic management &amp; </a:t>
            </a:r>
            <a:r>
              <a:rPr lang="en-US" sz="1000" b="1" dirty="0" err="1" smtClean="0">
                <a:latin typeface="+mn-lt"/>
              </a:rPr>
              <a:t>PTW</a:t>
            </a:r>
            <a:r>
              <a:rPr lang="en-US" sz="1000" b="1" dirty="0" smtClean="0">
                <a:latin typeface="+mn-lt"/>
              </a:rPr>
              <a:t> road safety actions and an </a:t>
            </a:r>
          </a:p>
          <a:p>
            <a:pPr marL="595597" indent="-595597" eaLnBrk="1" hangingPunct="1">
              <a:spcBef>
                <a:spcPts val="0"/>
              </a:spcBef>
              <a:defRPr/>
            </a:pPr>
            <a:r>
              <a:rPr lang="en-US" sz="1000" b="1" dirty="0" smtClean="0">
                <a:latin typeface="+mn-lt"/>
              </a:rPr>
              <a:t>overview of mobility trends and overall road safety levels in each city.</a:t>
            </a:r>
          </a:p>
          <a:p>
            <a:pPr marL="595597" indent="-595597" eaLnBrk="1" hangingPunct="1">
              <a:defRPr/>
            </a:pPr>
            <a:endParaRPr lang="en-US" sz="1900" dirty="0" smtClean="0">
              <a:latin typeface="Arial" charset="0"/>
            </a:endParaRPr>
          </a:p>
          <a:p>
            <a:pPr marL="595597" indent="-340340" eaLnBrk="1" hangingPunct="1">
              <a:defRPr/>
            </a:pPr>
            <a:endParaRPr lang="en-GB" sz="1900"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32"/>
          <p:cNvPicPr>
            <a:picLocks noChangeAspect="1" noChangeArrowheads="1"/>
          </p:cNvPicPr>
          <p:nvPr userDrawn="1"/>
        </p:nvPicPr>
        <p:blipFill>
          <a:blip r:embed="rId2"/>
          <a:srcRect/>
          <a:stretch>
            <a:fillRect/>
          </a:stretch>
        </p:blipFill>
        <p:spPr bwMode="auto">
          <a:xfrm>
            <a:off x="-7938" y="-26988"/>
            <a:ext cx="9151938" cy="6861176"/>
          </a:xfrm>
          <a:prstGeom prst="rect">
            <a:avLst/>
          </a:prstGeom>
          <a:noFill/>
          <a:ln w="9525">
            <a:noFill/>
            <a:miter lim="800000"/>
            <a:headEnd/>
            <a:tailEnd/>
          </a:ln>
        </p:spPr>
      </p:pic>
      <p:sp>
        <p:nvSpPr>
          <p:cNvPr id="3077" name="Rectangle 5"/>
          <p:cNvSpPr>
            <a:spLocks noGrp="1" noChangeArrowheads="1"/>
          </p:cNvSpPr>
          <p:nvPr>
            <p:ph type="ctrTitle"/>
          </p:nvPr>
        </p:nvSpPr>
        <p:spPr>
          <a:xfrm>
            <a:off x="685800" y="2362200"/>
            <a:ext cx="4114800" cy="2057400"/>
          </a:xfrm>
        </p:spPr>
        <p:txBody>
          <a:bodyPr/>
          <a:lstStyle>
            <a:lvl1pPr algn="ctr">
              <a:defRPr/>
            </a:lvl1pPr>
          </a:lstStyle>
          <a:p>
            <a:r>
              <a:rPr lang="es-ES"/>
              <a:t>Haga clic para modificar el estilo de título del patrón</a:t>
            </a:r>
          </a:p>
        </p:txBody>
      </p:sp>
      <p:sp>
        <p:nvSpPr>
          <p:cNvPr id="3078" name="Rectangle 6"/>
          <p:cNvSpPr>
            <a:spLocks noGrp="1" noChangeArrowheads="1"/>
          </p:cNvSpPr>
          <p:nvPr>
            <p:ph type="subTitle" idx="1"/>
          </p:nvPr>
        </p:nvSpPr>
        <p:spPr>
          <a:xfrm>
            <a:off x="6400800" y="3581400"/>
            <a:ext cx="2551113" cy="1295400"/>
          </a:xfrm>
        </p:spPr>
        <p:txBody>
          <a:bodyPr/>
          <a:lstStyle>
            <a:lvl1pPr marL="0" indent="0" algn="r">
              <a:buFontTx/>
              <a:buNone/>
              <a:defRPr sz="2000" i="1"/>
            </a:lvl1pPr>
          </a:lstStyle>
          <a:p>
            <a:r>
              <a:rPr lang="es-ES"/>
              <a:t>Haga clic para modificar el estilo de subtítulo del patrón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15150" y="139700"/>
            <a:ext cx="2076450" cy="60325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139700"/>
            <a:ext cx="6076950" cy="60325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447800" y="139700"/>
            <a:ext cx="7543800" cy="5334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143000"/>
            <a:ext cx="8229600" cy="5029200"/>
          </a:xfrm>
        </p:spPr>
        <p:txBody>
          <a:bodyPr/>
          <a:lstStyle/>
          <a:p>
            <a:pPr lvl="0"/>
            <a:endParaRPr lang="es-E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1430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876800" y="11430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4267200" y="6534150"/>
            <a:ext cx="4876800" cy="323850"/>
          </a:xfrm>
          <a:prstGeom prst="rect">
            <a:avLst/>
          </a:prstGeom>
          <a:solidFill>
            <a:srgbClr val="00ADD6"/>
          </a:solidFill>
          <a:ln w="9525">
            <a:noFill/>
            <a:miter lim="800000"/>
            <a:headEnd/>
            <a:tailEnd/>
          </a:ln>
          <a:effectLst/>
        </p:spPr>
        <p:txBody>
          <a:bodyPr wrap="none" lIns="71995" tIns="0" rIns="0" bIns="0" anchor="ctr"/>
          <a:lstStyle/>
          <a:p>
            <a:pPr algn="r">
              <a:defRPr/>
            </a:pPr>
            <a:fld id="{B5D4ABF9-7DB4-4C77-BEEA-3A788D7E93C0}" type="slidenum">
              <a:rPr lang="en-GB" sz="1400" u="none">
                <a:solidFill>
                  <a:schemeClr val="bg1"/>
                </a:solidFill>
                <a:latin typeface="Arial Black" pitchFamily="34" charset="0"/>
              </a:rPr>
              <a:pPr algn="r">
                <a:defRPr/>
              </a:pPr>
              <a:t>‹#›</a:t>
            </a:fld>
            <a:r>
              <a:rPr lang="en-GB" sz="1400" u="none">
                <a:solidFill>
                  <a:schemeClr val="bg1"/>
                </a:solidFill>
                <a:latin typeface="Arial Black" pitchFamily="34" charset="0"/>
              </a:rPr>
              <a:t>  </a:t>
            </a:r>
          </a:p>
        </p:txBody>
      </p:sp>
      <p:sp>
        <p:nvSpPr>
          <p:cNvPr id="1041" name="Rectangle 17"/>
          <p:cNvSpPr>
            <a:spLocks noChangeArrowheads="1"/>
          </p:cNvSpPr>
          <p:nvPr/>
        </p:nvSpPr>
        <p:spPr bwMode="auto">
          <a:xfrm>
            <a:off x="0" y="0"/>
            <a:ext cx="9144000" cy="838200"/>
          </a:xfrm>
          <a:prstGeom prst="rect">
            <a:avLst/>
          </a:prstGeom>
          <a:solidFill>
            <a:srgbClr val="01639F"/>
          </a:solidFill>
          <a:ln w="9525">
            <a:noFill/>
            <a:miter lim="800000"/>
            <a:headEnd/>
            <a:tailEnd/>
          </a:ln>
          <a:effectLst/>
        </p:spPr>
        <p:txBody>
          <a:bodyPr wrap="none" anchor="ctr"/>
          <a:lstStyle/>
          <a:p>
            <a:pPr>
              <a:defRPr/>
            </a:pPr>
            <a:endParaRPr lang="es-ES"/>
          </a:p>
        </p:txBody>
      </p:sp>
      <p:sp>
        <p:nvSpPr>
          <p:cNvPr id="2052" name="Rectangle 2"/>
          <p:cNvSpPr>
            <a:spLocks noGrp="1" noChangeArrowheads="1"/>
          </p:cNvSpPr>
          <p:nvPr>
            <p:ph type="title"/>
          </p:nvPr>
        </p:nvSpPr>
        <p:spPr bwMode="auto">
          <a:xfrm>
            <a:off x="1447800" y="139700"/>
            <a:ext cx="7543800" cy="53340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GB" smtClean="0"/>
              <a:t>Haga clic para modificar el estilo de título del patrón</a:t>
            </a:r>
          </a:p>
        </p:txBody>
      </p:sp>
      <p:sp>
        <p:nvSpPr>
          <p:cNvPr id="2053" name="Rectangle 3"/>
          <p:cNvSpPr>
            <a:spLocks noGrp="1" noChangeArrowheads="1"/>
          </p:cNvSpPr>
          <p:nvPr>
            <p:ph type="body" idx="1"/>
          </p:nvPr>
        </p:nvSpPr>
        <p:spPr bwMode="auto">
          <a:xfrm>
            <a:off x="685800" y="1143000"/>
            <a:ext cx="8229600" cy="5029200"/>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GB" smtClean="0"/>
              <a:t>Haga clic para modificar el estilo de texto del patrón</a:t>
            </a:r>
          </a:p>
          <a:p>
            <a:pPr lvl="1"/>
            <a:r>
              <a:rPr lang="en-GB" smtClean="0"/>
              <a:t>Segundo nivel</a:t>
            </a:r>
          </a:p>
        </p:txBody>
      </p:sp>
      <p:pic>
        <p:nvPicPr>
          <p:cNvPr id="2054" name="Picture 47" descr="logo_web"/>
          <p:cNvPicPr>
            <a:picLocks noChangeAspect="1" noChangeArrowheads="1"/>
          </p:cNvPicPr>
          <p:nvPr userDrawn="1"/>
        </p:nvPicPr>
        <p:blipFill>
          <a:blip r:embed="rId14"/>
          <a:srcRect/>
          <a:stretch>
            <a:fillRect/>
          </a:stretch>
        </p:blipFill>
        <p:spPr bwMode="auto">
          <a:xfrm>
            <a:off x="0" y="0"/>
            <a:ext cx="2066925"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93"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Lst>
  <p:txStyles>
    <p:titleStyle>
      <a:lvl1pPr algn="r" rtl="0" eaLnBrk="0" fontAlgn="base" hangingPunct="0">
        <a:spcBef>
          <a:spcPct val="0"/>
        </a:spcBef>
        <a:spcAft>
          <a:spcPct val="0"/>
        </a:spcAft>
        <a:defRPr sz="2700" b="1">
          <a:solidFill>
            <a:schemeClr val="bg1"/>
          </a:solidFill>
          <a:latin typeface="+mj-lt"/>
          <a:ea typeface="+mj-ea"/>
          <a:cs typeface="+mj-cs"/>
        </a:defRPr>
      </a:lvl1pPr>
      <a:lvl2pPr algn="r" rtl="0" eaLnBrk="0" fontAlgn="base" hangingPunct="0">
        <a:spcBef>
          <a:spcPct val="0"/>
        </a:spcBef>
        <a:spcAft>
          <a:spcPct val="0"/>
        </a:spcAft>
        <a:defRPr sz="2700" b="1">
          <a:solidFill>
            <a:schemeClr val="bg1"/>
          </a:solidFill>
          <a:latin typeface="Tahoma" pitchFamily="34" charset="0"/>
        </a:defRPr>
      </a:lvl2pPr>
      <a:lvl3pPr algn="r" rtl="0" eaLnBrk="0" fontAlgn="base" hangingPunct="0">
        <a:spcBef>
          <a:spcPct val="0"/>
        </a:spcBef>
        <a:spcAft>
          <a:spcPct val="0"/>
        </a:spcAft>
        <a:defRPr sz="2700" b="1">
          <a:solidFill>
            <a:schemeClr val="bg1"/>
          </a:solidFill>
          <a:latin typeface="Tahoma" pitchFamily="34" charset="0"/>
        </a:defRPr>
      </a:lvl3pPr>
      <a:lvl4pPr algn="r" rtl="0" eaLnBrk="0" fontAlgn="base" hangingPunct="0">
        <a:spcBef>
          <a:spcPct val="0"/>
        </a:spcBef>
        <a:spcAft>
          <a:spcPct val="0"/>
        </a:spcAft>
        <a:defRPr sz="2700" b="1">
          <a:solidFill>
            <a:schemeClr val="bg1"/>
          </a:solidFill>
          <a:latin typeface="Tahoma" pitchFamily="34" charset="0"/>
        </a:defRPr>
      </a:lvl4pPr>
      <a:lvl5pPr algn="r" rtl="0" eaLnBrk="0" fontAlgn="base" hangingPunct="0">
        <a:spcBef>
          <a:spcPct val="0"/>
        </a:spcBef>
        <a:spcAft>
          <a:spcPct val="0"/>
        </a:spcAft>
        <a:defRPr sz="2700" b="1">
          <a:solidFill>
            <a:schemeClr val="bg1"/>
          </a:solidFill>
          <a:latin typeface="Tahoma" pitchFamily="34" charset="0"/>
        </a:defRPr>
      </a:lvl5pPr>
      <a:lvl6pPr marL="457200" algn="r" rtl="0" fontAlgn="base">
        <a:spcBef>
          <a:spcPct val="0"/>
        </a:spcBef>
        <a:spcAft>
          <a:spcPct val="0"/>
        </a:spcAft>
        <a:defRPr sz="2700" b="1">
          <a:solidFill>
            <a:schemeClr val="bg1"/>
          </a:solidFill>
          <a:latin typeface="Tahoma" pitchFamily="34" charset="0"/>
        </a:defRPr>
      </a:lvl6pPr>
      <a:lvl7pPr marL="914400" algn="r" rtl="0" fontAlgn="base">
        <a:spcBef>
          <a:spcPct val="0"/>
        </a:spcBef>
        <a:spcAft>
          <a:spcPct val="0"/>
        </a:spcAft>
        <a:defRPr sz="2700" b="1">
          <a:solidFill>
            <a:schemeClr val="bg1"/>
          </a:solidFill>
          <a:latin typeface="Tahoma" pitchFamily="34" charset="0"/>
        </a:defRPr>
      </a:lvl7pPr>
      <a:lvl8pPr marL="1371600" algn="r" rtl="0" fontAlgn="base">
        <a:spcBef>
          <a:spcPct val="0"/>
        </a:spcBef>
        <a:spcAft>
          <a:spcPct val="0"/>
        </a:spcAft>
        <a:defRPr sz="2700" b="1">
          <a:solidFill>
            <a:schemeClr val="bg1"/>
          </a:solidFill>
          <a:latin typeface="Tahoma" pitchFamily="34" charset="0"/>
        </a:defRPr>
      </a:lvl8pPr>
      <a:lvl9pPr marL="1828800" algn="r" rtl="0" fontAlgn="base">
        <a:spcBef>
          <a:spcPct val="0"/>
        </a:spcBef>
        <a:spcAft>
          <a:spcPct val="0"/>
        </a:spcAft>
        <a:defRPr sz="2700" b="1">
          <a:solidFill>
            <a:schemeClr val="bg1"/>
          </a:solidFill>
          <a:latin typeface="Tahoma" pitchFamily="34" charset="0"/>
        </a:defRPr>
      </a:lvl9pPr>
    </p:titleStyle>
    <p:bodyStyle>
      <a:lvl1pPr marL="342900" indent="-342900" algn="l" rtl="0" eaLnBrk="0" fontAlgn="base" hangingPunct="0">
        <a:spcBef>
          <a:spcPct val="20000"/>
        </a:spcBef>
        <a:spcAft>
          <a:spcPct val="0"/>
        </a:spcAft>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1400">
          <a:solidFill>
            <a:srgbClr val="000066"/>
          </a:solidFill>
          <a:latin typeface="Verdana" pitchFamily="34" charset="0"/>
        </a:defRPr>
      </a:lvl3pPr>
      <a:lvl4pPr marL="1600200" indent="-228600" algn="l" rtl="0" eaLnBrk="0" fontAlgn="base" hangingPunct="0">
        <a:spcBef>
          <a:spcPct val="20000"/>
        </a:spcBef>
        <a:spcAft>
          <a:spcPct val="0"/>
        </a:spcAft>
        <a:buChar char="–"/>
        <a:defRPr sz="1400">
          <a:solidFill>
            <a:srgbClr val="000066"/>
          </a:solidFill>
          <a:latin typeface="Verdana" pitchFamily="34" charset="0"/>
        </a:defRPr>
      </a:lvl4pPr>
      <a:lvl5pPr marL="2057400" indent="-228600" algn="l" rtl="0" eaLnBrk="0" fontAlgn="base" hangingPunct="0">
        <a:spcBef>
          <a:spcPct val="20000"/>
        </a:spcBef>
        <a:spcAft>
          <a:spcPct val="0"/>
        </a:spcAft>
        <a:buChar char="»"/>
        <a:defRPr sz="1400">
          <a:solidFill>
            <a:srgbClr val="000066"/>
          </a:solidFill>
          <a:latin typeface="Verdana" pitchFamily="34" charset="0"/>
        </a:defRPr>
      </a:lvl5pPr>
      <a:lvl6pPr marL="2514600" indent="-228600" algn="l" rtl="0" fontAlgn="base">
        <a:spcBef>
          <a:spcPct val="20000"/>
        </a:spcBef>
        <a:spcAft>
          <a:spcPct val="0"/>
        </a:spcAft>
        <a:buChar char="»"/>
        <a:defRPr sz="1400">
          <a:solidFill>
            <a:srgbClr val="000066"/>
          </a:solidFill>
          <a:latin typeface="Verdana" pitchFamily="34" charset="0"/>
        </a:defRPr>
      </a:lvl6pPr>
      <a:lvl7pPr marL="2971800" indent="-228600" algn="l" rtl="0" fontAlgn="base">
        <a:spcBef>
          <a:spcPct val="20000"/>
        </a:spcBef>
        <a:spcAft>
          <a:spcPct val="0"/>
        </a:spcAft>
        <a:buChar char="»"/>
        <a:defRPr sz="1400">
          <a:solidFill>
            <a:srgbClr val="000066"/>
          </a:solidFill>
          <a:latin typeface="Verdana" pitchFamily="34" charset="0"/>
        </a:defRPr>
      </a:lvl7pPr>
      <a:lvl8pPr marL="3429000" indent="-228600" algn="l" rtl="0" fontAlgn="base">
        <a:spcBef>
          <a:spcPct val="20000"/>
        </a:spcBef>
        <a:spcAft>
          <a:spcPct val="0"/>
        </a:spcAft>
        <a:buChar char="»"/>
        <a:defRPr sz="1400">
          <a:solidFill>
            <a:srgbClr val="000066"/>
          </a:solidFill>
          <a:latin typeface="Verdana" pitchFamily="34" charset="0"/>
        </a:defRPr>
      </a:lvl8pPr>
      <a:lvl9pPr marL="3886200" indent="-228600" algn="l" rtl="0" fontAlgn="base">
        <a:spcBef>
          <a:spcPct val="20000"/>
        </a:spcBef>
        <a:spcAft>
          <a:spcPct val="0"/>
        </a:spcAft>
        <a:buChar char="»"/>
        <a:defRPr sz="1400">
          <a:solidFill>
            <a:srgbClr val="000066"/>
          </a:solidFill>
          <a:latin typeface="Verdana" pitchFamily="34"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e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wmf"/><Relationship Id="rId5" Type="http://schemas.openxmlformats.org/officeDocument/2006/relationships/image" Target="../media/image12.wmf"/><Relationship Id="rId10" Type="http://schemas.openxmlformats.org/officeDocument/2006/relationships/image" Target="../media/image17.wmf"/><Relationship Id="rId4" Type="http://schemas.openxmlformats.org/officeDocument/2006/relationships/image" Target="../media/image11.wmf"/><Relationship Id="rId9" Type="http://schemas.openxmlformats.org/officeDocument/2006/relationships/image" Target="../media/image16.jpeg"/><Relationship Id="rId1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16013" y="427038"/>
            <a:ext cx="6477000" cy="2124075"/>
          </a:xfrm>
        </p:spPr>
        <p:txBody>
          <a:bodyPr>
            <a:spAutoFit/>
          </a:bodyPr>
          <a:lstStyle/>
          <a:p>
            <a:pPr eaLnBrk="1" hangingPunct="1">
              <a:lnSpc>
                <a:spcPct val="110000"/>
              </a:lnSpc>
              <a:defRPr/>
            </a:pPr>
            <a:r>
              <a:rPr lang="es-ES" sz="3200" dirty="0" err="1" smtClean="0">
                <a:effectLst>
                  <a:outerShdw blurRad="38100" dist="38100" dir="2700000" algn="tl">
                    <a:srgbClr val="000000">
                      <a:alpha val="43137"/>
                    </a:srgbClr>
                  </a:outerShdw>
                </a:effectLst>
                <a:latin typeface="Segoe Script" pitchFamily="34" charset="0"/>
              </a:rPr>
              <a:t>eSUM</a:t>
            </a:r>
            <a:r>
              <a:rPr lang="es-ES" sz="3200" dirty="0" smtClean="0">
                <a:effectLst>
                  <a:outerShdw blurRad="38100" dist="38100" dir="2700000" algn="tl">
                    <a:srgbClr val="000000">
                      <a:alpha val="43137"/>
                    </a:srgbClr>
                  </a:outerShdw>
                </a:effectLst>
                <a:latin typeface="Segoe Script" pitchFamily="34" charset="0"/>
              </a:rPr>
              <a:t>: </a:t>
            </a:r>
            <a:r>
              <a:rPr lang="en-US" sz="3200" dirty="0" smtClean="0">
                <a:effectLst>
                  <a:outerShdw blurRad="38100" dist="38100" dir="2700000" algn="tl">
                    <a:srgbClr val="000000">
                      <a:alpha val="43137"/>
                    </a:srgbClr>
                  </a:outerShdw>
                </a:effectLst>
                <a:latin typeface="Segoe Script" pitchFamily="34" charset="0"/>
              </a:rPr>
              <a:t>European</a:t>
            </a:r>
            <a:r>
              <a:rPr lang="es-ES" sz="3200" dirty="0" smtClean="0">
                <a:effectLst>
                  <a:outerShdw blurRad="38100" dist="38100" dir="2700000" algn="tl">
                    <a:srgbClr val="000000">
                      <a:alpha val="43137"/>
                    </a:srgbClr>
                  </a:outerShdw>
                </a:effectLst>
                <a:latin typeface="Segoe Script" pitchFamily="34" charset="0"/>
              </a:rPr>
              <a:t> </a:t>
            </a:r>
            <a:r>
              <a:rPr lang="es-ES" sz="3200" dirty="0" err="1" smtClean="0">
                <a:effectLst>
                  <a:outerShdw blurRad="38100" dist="38100" dir="2700000" algn="tl">
                    <a:srgbClr val="000000">
                      <a:alpha val="43137"/>
                    </a:srgbClr>
                  </a:outerShdw>
                </a:effectLst>
                <a:latin typeface="Segoe Script" pitchFamily="34" charset="0"/>
              </a:rPr>
              <a:t>Safer</a:t>
            </a:r>
            <a:r>
              <a:rPr lang="es-ES" sz="3200" dirty="0" smtClean="0">
                <a:effectLst>
                  <a:outerShdw blurRad="38100" dist="38100" dir="2700000" algn="tl">
                    <a:srgbClr val="000000">
                      <a:alpha val="43137"/>
                    </a:srgbClr>
                  </a:outerShdw>
                </a:effectLst>
                <a:latin typeface="Segoe Script" pitchFamily="34" charset="0"/>
              </a:rPr>
              <a:t> </a:t>
            </a:r>
            <a:r>
              <a:rPr lang="es-ES" sz="3200" dirty="0" err="1" smtClean="0">
                <a:effectLst>
                  <a:outerShdw blurRad="38100" dist="38100" dir="2700000" algn="tl">
                    <a:srgbClr val="000000">
                      <a:alpha val="43137"/>
                    </a:srgbClr>
                  </a:outerShdw>
                </a:effectLst>
                <a:latin typeface="Segoe Script" pitchFamily="34" charset="0"/>
              </a:rPr>
              <a:t>Urban</a:t>
            </a:r>
            <a:r>
              <a:rPr lang="es-ES" sz="3200" dirty="0" smtClean="0">
                <a:effectLst>
                  <a:outerShdw blurRad="38100" dist="38100" dir="2700000" algn="tl">
                    <a:srgbClr val="000000">
                      <a:alpha val="43137"/>
                    </a:srgbClr>
                  </a:outerShdw>
                </a:effectLst>
                <a:latin typeface="Segoe Script" pitchFamily="34" charset="0"/>
              </a:rPr>
              <a:t> </a:t>
            </a:r>
            <a:r>
              <a:rPr lang="es-ES" sz="3200" dirty="0" err="1" smtClean="0">
                <a:effectLst>
                  <a:outerShdw blurRad="38100" dist="38100" dir="2700000" algn="tl">
                    <a:srgbClr val="000000">
                      <a:alpha val="43137"/>
                    </a:srgbClr>
                  </a:outerShdw>
                </a:effectLst>
                <a:latin typeface="Segoe Script" pitchFamily="34" charset="0"/>
              </a:rPr>
              <a:t>Motorcycling</a:t>
            </a:r>
            <a:r>
              <a:rPr lang="es-ES" sz="3200" dirty="0" smtClean="0">
                <a:effectLst>
                  <a:outerShdw blurRad="38100" dist="38100" dir="2700000" algn="tl">
                    <a:srgbClr val="000000">
                      <a:alpha val="43137"/>
                    </a:srgbClr>
                  </a:outerShdw>
                </a:effectLst>
                <a:latin typeface="Segoe Script" pitchFamily="34" charset="0"/>
              </a:rPr>
              <a:t> Project</a:t>
            </a:r>
            <a:r>
              <a:rPr lang="es-ES" sz="2800" i="1" dirty="0" smtClean="0">
                <a:latin typeface="Arial" charset="0"/>
              </a:rPr>
              <a:t/>
            </a:r>
            <a:br>
              <a:rPr lang="es-ES" sz="2800" i="1" dirty="0" smtClean="0">
                <a:latin typeface="Arial" charset="0"/>
              </a:rPr>
            </a:br>
            <a:r>
              <a:rPr lang="es-ES" sz="2800" i="1" dirty="0" smtClean="0">
                <a:latin typeface="Arial" charset="0"/>
              </a:rPr>
              <a:t/>
            </a:r>
            <a:br>
              <a:rPr lang="es-ES" sz="2800" i="1" dirty="0" smtClean="0">
                <a:latin typeface="Arial" charset="0"/>
              </a:rPr>
            </a:br>
            <a:r>
              <a:rPr lang="es-ES" sz="2800" i="1" dirty="0" smtClean="0">
                <a:latin typeface="Arial" charset="0"/>
              </a:rPr>
              <a:t>Road Safety </a:t>
            </a:r>
            <a:r>
              <a:rPr lang="es-ES" sz="2800" i="1" dirty="0" err="1" smtClean="0">
                <a:latin typeface="Arial" charset="0"/>
              </a:rPr>
              <a:t>Seminar</a:t>
            </a:r>
            <a:r>
              <a:rPr lang="es-ES" sz="2800" i="1" dirty="0" smtClean="0">
                <a:latin typeface="Arial" charset="0"/>
              </a:rPr>
              <a:t>, </a:t>
            </a:r>
            <a:r>
              <a:rPr lang="es-ES" sz="2800" i="1" dirty="0" err="1" smtClean="0">
                <a:latin typeface="Arial" charset="0"/>
              </a:rPr>
              <a:t>Cyprus</a:t>
            </a:r>
            <a:endParaRPr lang="es-ES" sz="2400" dirty="0" smtClean="0">
              <a:effectLst>
                <a:outerShdw blurRad="38100" dist="38100" dir="2700000" algn="tl">
                  <a:srgbClr val="000000">
                    <a:alpha val="43137"/>
                  </a:srgbClr>
                </a:outerShdw>
              </a:effectLst>
              <a:latin typeface="Segoe Script" pitchFamily="34" charset="0"/>
            </a:endParaRPr>
          </a:p>
        </p:txBody>
      </p:sp>
      <p:sp>
        <p:nvSpPr>
          <p:cNvPr id="4099" name="Rectangle 36"/>
          <p:cNvSpPr>
            <a:spLocks noChangeArrowheads="1"/>
          </p:cNvSpPr>
          <p:nvPr/>
        </p:nvSpPr>
        <p:spPr bwMode="auto">
          <a:xfrm>
            <a:off x="179388" y="3789363"/>
            <a:ext cx="5184775" cy="1728787"/>
          </a:xfrm>
          <a:prstGeom prst="rect">
            <a:avLst/>
          </a:prstGeom>
          <a:noFill/>
          <a:ln w="9525">
            <a:noFill/>
            <a:miter lim="800000"/>
            <a:headEnd/>
            <a:tailEnd/>
          </a:ln>
        </p:spPr>
        <p:txBody>
          <a:bodyPr lIns="91434" tIns="45717" rIns="91434" bIns="45717" anchor="ctr"/>
          <a:lstStyle/>
          <a:p>
            <a:pPr>
              <a:lnSpc>
                <a:spcPct val="130000"/>
              </a:lnSpc>
            </a:pPr>
            <a:endParaRPr lang="ca-ES" sz="1900" i="1" u="none">
              <a:latin typeface="Arial" charset="0"/>
            </a:endParaRPr>
          </a:p>
          <a:p>
            <a:pPr>
              <a:lnSpc>
                <a:spcPct val="130000"/>
              </a:lnSpc>
            </a:pPr>
            <a:r>
              <a:rPr lang="ca-ES" b="1" u="none">
                <a:solidFill>
                  <a:srgbClr val="003366"/>
                </a:solidFill>
                <a:latin typeface="Calibri" pitchFamily="34" charset="0"/>
              </a:rPr>
              <a:t>Andy Mayo</a:t>
            </a:r>
          </a:p>
          <a:p>
            <a:pPr>
              <a:lnSpc>
                <a:spcPct val="130000"/>
              </a:lnSpc>
            </a:pPr>
            <a:r>
              <a:rPr lang="ca-ES" sz="2000" b="1" u="none">
                <a:solidFill>
                  <a:srgbClr val="003366"/>
                </a:solidFill>
                <a:latin typeface="Calibri" pitchFamily="34" charset="0"/>
              </a:rPr>
              <a:t>Director</a:t>
            </a:r>
          </a:p>
          <a:p>
            <a:pPr>
              <a:lnSpc>
                <a:spcPct val="130000"/>
              </a:lnSpc>
            </a:pPr>
            <a:r>
              <a:rPr lang="ca-ES" sz="2000" b="1" u="none">
                <a:solidFill>
                  <a:srgbClr val="003366"/>
                </a:solidFill>
                <a:latin typeface="Calibri" pitchFamily="34" charset="0"/>
              </a:rPr>
              <a:t>Local Transport Projects Ltd.</a:t>
            </a:r>
          </a:p>
        </p:txBody>
      </p:sp>
      <p:pic>
        <p:nvPicPr>
          <p:cNvPr id="4100" name="Picture 51" descr="logo_web"/>
          <p:cNvPicPr>
            <a:picLocks noChangeAspect="1" noChangeArrowheads="1"/>
          </p:cNvPicPr>
          <p:nvPr/>
        </p:nvPicPr>
        <p:blipFill>
          <a:blip r:embed="rId3"/>
          <a:srcRect/>
          <a:stretch>
            <a:fillRect/>
          </a:stretch>
        </p:blipFill>
        <p:spPr bwMode="auto">
          <a:xfrm>
            <a:off x="3779838" y="3573463"/>
            <a:ext cx="5364162" cy="1979612"/>
          </a:xfrm>
          <a:prstGeom prst="rect">
            <a:avLst/>
          </a:prstGeom>
          <a:noFill/>
          <a:ln w="9525">
            <a:noFill/>
            <a:miter lim="800000"/>
            <a:headEnd/>
            <a:tailEnd/>
          </a:ln>
        </p:spPr>
      </p:pic>
      <p:sp>
        <p:nvSpPr>
          <p:cNvPr id="4101" name="Text Box 6"/>
          <p:cNvSpPr txBox="1">
            <a:spLocks noChangeArrowheads="1"/>
          </p:cNvSpPr>
          <p:nvPr/>
        </p:nvSpPr>
        <p:spPr bwMode="auto">
          <a:xfrm>
            <a:off x="6516688" y="5949950"/>
            <a:ext cx="2808287" cy="366713"/>
          </a:xfrm>
          <a:prstGeom prst="rect">
            <a:avLst/>
          </a:prstGeom>
          <a:noFill/>
          <a:ln w="9525">
            <a:noFill/>
            <a:miter lim="800000"/>
            <a:headEnd/>
            <a:tailEnd/>
          </a:ln>
        </p:spPr>
        <p:txBody>
          <a:bodyPr>
            <a:spAutoFit/>
          </a:bodyPr>
          <a:lstStyle/>
          <a:p>
            <a:pPr>
              <a:spcBef>
                <a:spcPct val="50000"/>
              </a:spcBef>
            </a:pPr>
            <a:r>
              <a:rPr lang="en-GB" sz="1800" u="none">
                <a:latin typeface="Calibri" pitchFamily="34" charset="0"/>
              </a:rPr>
              <a:t>30 November 2011</a:t>
            </a:r>
          </a:p>
        </p:txBody>
      </p:sp>
      <p:pic>
        <p:nvPicPr>
          <p:cNvPr id="4102" name="Picture 6" descr="TfLLogoMarkFullPage.jpg"/>
          <p:cNvPicPr>
            <a:picLocks noChangeAspect="1"/>
          </p:cNvPicPr>
          <p:nvPr/>
        </p:nvPicPr>
        <p:blipFill>
          <a:blip r:embed="rId4"/>
          <a:srcRect/>
          <a:stretch>
            <a:fillRect/>
          </a:stretch>
        </p:blipFill>
        <p:spPr bwMode="auto">
          <a:xfrm>
            <a:off x="0" y="5856288"/>
            <a:ext cx="3357563" cy="1001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7050" y="139700"/>
            <a:ext cx="7124700" cy="496888"/>
          </a:xfrm>
        </p:spPr>
        <p:txBody>
          <a:bodyPr lIns="0" tIns="0" rIns="0" bIns="0"/>
          <a:lstStyle/>
          <a:p>
            <a:pPr eaLnBrk="1" hangingPunct="1">
              <a:defRPr/>
            </a:pPr>
            <a:r>
              <a:rPr lang="en-US" sz="2400" dirty="0" smtClean="0">
                <a:effectLst>
                  <a:outerShdw blurRad="38100" dist="38100" dir="2700000" algn="tl">
                    <a:srgbClr val="000000">
                      <a:alpha val="43137"/>
                    </a:srgbClr>
                  </a:outerShdw>
                </a:effectLst>
                <a:latin typeface="Segoe Script" pitchFamily="34" charset="0"/>
              </a:rPr>
              <a:t>Benchmarking urban PTW accidents</a:t>
            </a:r>
            <a:endParaRPr lang="it-IT" sz="2400" dirty="0" smtClean="0">
              <a:effectLst>
                <a:outerShdw blurRad="38100" dist="38100" dir="2700000" algn="tl">
                  <a:srgbClr val="000000">
                    <a:alpha val="43137"/>
                  </a:srgbClr>
                </a:outerShdw>
              </a:effectLst>
              <a:latin typeface="Segoe Script" pitchFamily="34" charset="0"/>
            </a:endParaRPr>
          </a:p>
        </p:txBody>
      </p:sp>
      <p:pic>
        <p:nvPicPr>
          <p:cNvPr id="13315" name="Picture 10"/>
          <p:cNvPicPr>
            <a:picLocks noChangeAspect="1" noChangeArrowheads="1"/>
          </p:cNvPicPr>
          <p:nvPr/>
        </p:nvPicPr>
        <p:blipFill>
          <a:blip r:embed="rId3"/>
          <a:srcRect/>
          <a:stretch>
            <a:fillRect/>
          </a:stretch>
        </p:blipFill>
        <p:spPr bwMode="auto">
          <a:xfrm>
            <a:off x="0" y="1125538"/>
            <a:ext cx="10260013" cy="5759450"/>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7050" y="139700"/>
            <a:ext cx="7124700" cy="496888"/>
          </a:xfrm>
        </p:spPr>
        <p:txBody>
          <a:bodyPr lIns="0" tIns="0" rIns="0" bIns="0"/>
          <a:lstStyle/>
          <a:p>
            <a:pPr eaLnBrk="1" hangingPunct="1">
              <a:defRPr/>
            </a:pPr>
            <a:r>
              <a:rPr lang="en-US" sz="2400" dirty="0" smtClean="0">
                <a:effectLst>
                  <a:outerShdw blurRad="38100" dist="38100" dir="2700000" algn="tl">
                    <a:srgbClr val="000000">
                      <a:alpha val="43137"/>
                    </a:srgbClr>
                  </a:outerShdw>
                </a:effectLst>
                <a:latin typeface="Segoe Script" pitchFamily="34" charset="0"/>
              </a:rPr>
              <a:t>Benchmarking urban PTW accidents</a:t>
            </a:r>
            <a:endParaRPr lang="it-IT" sz="2400" dirty="0" smtClean="0">
              <a:effectLst>
                <a:outerShdw blurRad="38100" dist="38100" dir="2700000" algn="tl">
                  <a:srgbClr val="000000">
                    <a:alpha val="43137"/>
                  </a:srgbClr>
                </a:outerShdw>
              </a:effectLst>
              <a:latin typeface="Segoe Script" pitchFamily="34" charset="0"/>
            </a:endParaRPr>
          </a:p>
        </p:txBody>
      </p:sp>
      <p:pic>
        <p:nvPicPr>
          <p:cNvPr id="14339" name="Picture 6"/>
          <p:cNvPicPr>
            <a:picLocks noChangeAspect="1" noChangeArrowheads="1"/>
          </p:cNvPicPr>
          <p:nvPr/>
        </p:nvPicPr>
        <p:blipFill>
          <a:blip r:embed="rId3"/>
          <a:srcRect/>
          <a:stretch>
            <a:fillRect/>
          </a:stretch>
        </p:blipFill>
        <p:spPr bwMode="auto">
          <a:xfrm>
            <a:off x="971550" y="765175"/>
            <a:ext cx="7802563" cy="6191250"/>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2400" dirty="0" smtClean="0">
                <a:effectLst>
                  <a:outerShdw blurRad="38100" dist="38100" dir="2700000" algn="tl">
                    <a:srgbClr val="000000">
                      <a:alpha val="43137"/>
                    </a:srgbClr>
                  </a:outerShdw>
                </a:effectLst>
                <a:latin typeface="Segoe Script" pitchFamily="34" charset="0"/>
              </a:rPr>
              <a:t>Current Knowledge - Urban PTW Safety</a:t>
            </a:r>
            <a:endParaRPr lang="es-ES_tradnl" sz="2400" dirty="0" smtClean="0">
              <a:effectLst>
                <a:outerShdw blurRad="38100" dist="38100" dir="2700000" algn="tl">
                  <a:srgbClr val="000000">
                    <a:alpha val="43137"/>
                  </a:srgbClr>
                </a:outerShdw>
              </a:effectLst>
              <a:latin typeface="Segoe Script" pitchFamily="34" charset="0"/>
            </a:endParaRPr>
          </a:p>
        </p:txBody>
      </p:sp>
      <p:sp>
        <p:nvSpPr>
          <p:cNvPr id="15363" name="Rectangle 3"/>
          <p:cNvSpPr>
            <a:spLocks noGrp="1" noChangeArrowheads="1"/>
          </p:cNvSpPr>
          <p:nvPr>
            <p:ph type="body" idx="1"/>
          </p:nvPr>
        </p:nvSpPr>
        <p:spPr>
          <a:xfrm>
            <a:off x="0" y="1412875"/>
            <a:ext cx="8736013" cy="5445125"/>
          </a:xfrm>
        </p:spPr>
        <p:txBody>
          <a:bodyPr/>
          <a:lstStyle/>
          <a:p>
            <a:pPr algn="ctr" eaLnBrk="1" hangingPunct="1">
              <a:lnSpc>
                <a:spcPct val="90000"/>
              </a:lnSpc>
              <a:buFontTx/>
              <a:buNone/>
            </a:pPr>
            <a:r>
              <a:rPr lang="es-ES_tradnl" sz="2000" b="1" u="sng" smtClean="0">
                <a:solidFill>
                  <a:srgbClr val="003366"/>
                </a:solidFill>
                <a:latin typeface="Calibri" pitchFamily="34" charset="0"/>
              </a:rPr>
              <a:t>Main findings – MAIDS Urban Accident Report</a:t>
            </a:r>
          </a:p>
          <a:p>
            <a:pPr algn="ctr" eaLnBrk="1" hangingPunct="1">
              <a:lnSpc>
                <a:spcPct val="90000"/>
              </a:lnSpc>
              <a:buFontTx/>
              <a:buNone/>
            </a:pPr>
            <a:endParaRPr lang="es-ES_tradnl" sz="2000" b="1" u="sng" smtClean="0">
              <a:solidFill>
                <a:srgbClr val="003366"/>
              </a:solidFill>
              <a:latin typeface="Calibri" pitchFamily="34" charset="0"/>
            </a:endParaRPr>
          </a:p>
          <a:p>
            <a:pPr eaLnBrk="1" hangingPunct="1">
              <a:lnSpc>
                <a:spcPct val="90000"/>
              </a:lnSpc>
              <a:buFont typeface="Wingdings" pitchFamily="2" charset="2"/>
              <a:buChar char="§"/>
            </a:pPr>
            <a:r>
              <a:rPr lang="en-GB" sz="2000" b="1" smtClean="0">
                <a:solidFill>
                  <a:srgbClr val="003366"/>
                </a:solidFill>
                <a:latin typeface="Calibri" pitchFamily="34" charset="0"/>
              </a:rPr>
              <a:t>A failure by the other vehicle driver – primary cause for urban accidents (perception or decision failure)</a:t>
            </a:r>
          </a:p>
          <a:p>
            <a:pPr eaLnBrk="1" hangingPunct="1">
              <a:lnSpc>
                <a:spcPct val="90000"/>
              </a:lnSpc>
              <a:buFont typeface="Wingdings" pitchFamily="2" charset="2"/>
              <a:buChar char="§"/>
            </a:pPr>
            <a:endParaRPr lang="en-GB" sz="2000" b="1" smtClean="0">
              <a:solidFill>
                <a:srgbClr val="003366"/>
              </a:solidFill>
              <a:latin typeface="Calibri" pitchFamily="34" charset="0"/>
            </a:endParaRPr>
          </a:p>
          <a:p>
            <a:pPr eaLnBrk="1" hangingPunct="1">
              <a:lnSpc>
                <a:spcPct val="90000"/>
              </a:lnSpc>
              <a:buFont typeface="Wingdings" pitchFamily="2" charset="2"/>
              <a:buChar char="§"/>
            </a:pPr>
            <a:r>
              <a:rPr lang="en-GB" sz="2000" b="1" smtClean="0">
                <a:solidFill>
                  <a:srgbClr val="003366"/>
                </a:solidFill>
                <a:latin typeface="Calibri" pitchFamily="34" charset="0"/>
              </a:rPr>
              <a:t>Environmental factors - more important role in urban context</a:t>
            </a:r>
          </a:p>
          <a:p>
            <a:pPr eaLnBrk="1" hangingPunct="1">
              <a:lnSpc>
                <a:spcPct val="90000"/>
              </a:lnSpc>
              <a:buFont typeface="Wingdings" pitchFamily="2" charset="2"/>
              <a:buChar char="§"/>
            </a:pPr>
            <a:endParaRPr lang="en-GB" sz="2000" b="1" smtClean="0">
              <a:solidFill>
                <a:srgbClr val="003366"/>
              </a:solidFill>
              <a:latin typeface="Calibri" pitchFamily="34" charset="0"/>
            </a:endParaRPr>
          </a:p>
          <a:p>
            <a:pPr eaLnBrk="1" hangingPunct="1">
              <a:lnSpc>
                <a:spcPct val="90000"/>
              </a:lnSpc>
              <a:buFont typeface="Wingdings" pitchFamily="2" charset="2"/>
              <a:buChar char="§"/>
            </a:pPr>
            <a:r>
              <a:rPr lang="en-GB" sz="2000" b="1" smtClean="0">
                <a:solidFill>
                  <a:srgbClr val="003366"/>
                </a:solidFill>
                <a:latin typeface="Calibri" pitchFamily="34" charset="0"/>
              </a:rPr>
              <a:t>Riders involved in urban accidents - less trained and less skilled than the total number of MAIDS riders</a:t>
            </a:r>
          </a:p>
          <a:p>
            <a:pPr eaLnBrk="1" hangingPunct="1">
              <a:lnSpc>
                <a:spcPct val="90000"/>
              </a:lnSpc>
              <a:buFont typeface="Wingdings" pitchFamily="2" charset="2"/>
              <a:buChar char="§"/>
            </a:pPr>
            <a:endParaRPr lang="en-GB" sz="2000" b="1" smtClean="0">
              <a:solidFill>
                <a:srgbClr val="003366"/>
              </a:solidFill>
              <a:latin typeface="Calibri" pitchFamily="34" charset="0"/>
            </a:endParaRPr>
          </a:p>
          <a:p>
            <a:pPr eaLnBrk="1" hangingPunct="1">
              <a:lnSpc>
                <a:spcPct val="90000"/>
              </a:lnSpc>
              <a:buFont typeface="Wingdings" pitchFamily="2" charset="2"/>
              <a:buChar char="§"/>
            </a:pPr>
            <a:r>
              <a:rPr lang="en-GB" sz="2000" b="1" smtClean="0">
                <a:solidFill>
                  <a:srgbClr val="003366"/>
                </a:solidFill>
                <a:latin typeface="Calibri" pitchFamily="34" charset="0"/>
              </a:rPr>
              <a:t>Fatal and single accidents - less commuting pattern, evening and night hours, caused by a PTW rider failure.</a:t>
            </a:r>
            <a:endParaRPr lang="es-ES_tradnl" sz="2000" b="1" smtClean="0">
              <a:solidFill>
                <a:srgbClr val="003366"/>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484438" y="139700"/>
            <a:ext cx="6507162" cy="533400"/>
          </a:xfrm>
          <a:prstGeom prst="rect">
            <a:avLst/>
          </a:prstGeom>
          <a:noFill/>
          <a:ln w="9525">
            <a:noFill/>
            <a:miter lim="800000"/>
            <a:headEnd/>
            <a:tailEnd/>
          </a:ln>
        </p:spPr>
        <p:txBody>
          <a:bodyPr lIns="91434" tIns="45717" rIns="91434" bIns="45717" anchor="ctr"/>
          <a:lstStyle/>
          <a:p>
            <a:pPr algn="r">
              <a:defRPr/>
            </a:pPr>
            <a:r>
              <a:rPr lang="ca-ES" b="1" u="none" dirty="0">
                <a:solidFill>
                  <a:schemeClr val="bg1"/>
                </a:solidFill>
                <a:effectLst>
                  <a:outerShdw blurRad="38100" dist="38100" dir="2700000" algn="tl">
                    <a:srgbClr val="000000">
                      <a:alpha val="43137"/>
                    </a:srgbClr>
                  </a:outerShdw>
                </a:effectLst>
                <a:latin typeface="Segoe Script" pitchFamily="34" charset="0"/>
              </a:rPr>
              <a:t>4. </a:t>
            </a:r>
            <a:r>
              <a:rPr lang="es-ES" b="1" u="none" dirty="0" err="1">
                <a:solidFill>
                  <a:schemeClr val="bg1"/>
                </a:solidFill>
                <a:effectLst>
                  <a:outerShdw blurRad="38100" dist="38100" dir="2700000" algn="tl">
                    <a:srgbClr val="000000">
                      <a:alpha val="43137"/>
                    </a:srgbClr>
                  </a:outerShdw>
                </a:effectLst>
                <a:latin typeface="Segoe Script" pitchFamily="34" charset="0"/>
              </a:rPr>
              <a:t>Demonstrations</a:t>
            </a:r>
            <a:r>
              <a:rPr lang="es-ES" b="1" u="none" dirty="0">
                <a:solidFill>
                  <a:schemeClr val="bg1"/>
                </a:solidFill>
                <a:effectLst>
                  <a:outerShdw blurRad="38100" dist="38100" dir="2700000" algn="tl">
                    <a:srgbClr val="000000">
                      <a:alpha val="43137"/>
                    </a:srgbClr>
                  </a:outerShdw>
                </a:effectLst>
                <a:latin typeface="Segoe Script" pitchFamily="34" charset="0"/>
              </a:rPr>
              <a:t> </a:t>
            </a:r>
            <a:endParaRPr lang="en-GB" b="1" u="none" dirty="0">
              <a:solidFill>
                <a:schemeClr val="bg1"/>
              </a:solidFill>
              <a:effectLst>
                <a:outerShdw blurRad="38100" dist="38100" dir="2700000" algn="tl">
                  <a:srgbClr val="000000">
                    <a:alpha val="43137"/>
                  </a:srgbClr>
                </a:outerShdw>
              </a:effectLst>
              <a:latin typeface="Segoe Script" pitchFamily="34" charset="0"/>
            </a:endParaRPr>
          </a:p>
        </p:txBody>
      </p:sp>
      <p:sp>
        <p:nvSpPr>
          <p:cNvPr id="1638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5" name="Table 4"/>
          <p:cNvGraphicFramePr>
            <a:graphicFrameLocks noGrp="1"/>
          </p:cNvGraphicFramePr>
          <p:nvPr/>
        </p:nvGraphicFramePr>
        <p:xfrm>
          <a:off x="1547813" y="1484313"/>
          <a:ext cx="6480720" cy="4044731"/>
        </p:xfrm>
        <a:graphic>
          <a:graphicData uri="http://schemas.openxmlformats.org/drawingml/2006/table">
            <a:tbl>
              <a:tblPr/>
              <a:tblGrid>
                <a:gridCol w="3793060"/>
                <a:gridCol w="2687660"/>
              </a:tblGrid>
              <a:tr h="1259985">
                <a:tc>
                  <a:txBody>
                    <a:bodyPr/>
                    <a:lstStyle/>
                    <a:p>
                      <a:pPr>
                        <a:spcAft>
                          <a:spcPts val="0"/>
                        </a:spcAft>
                        <a:tabLst>
                          <a:tab pos="359410" algn="l"/>
                          <a:tab pos="718820" algn="l"/>
                          <a:tab pos="1078230" algn="l"/>
                          <a:tab pos="1437640" algn="l"/>
                          <a:tab pos="1797050" algn="l"/>
                          <a:tab pos="2156460" algn="l"/>
                          <a:tab pos="2515870" algn="l"/>
                          <a:tab pos="2875280" algn="l"/>
                          <a:tab pos="3234690" algn="l"/>
                          <a:tab pos="3594100" algn="l"/>
                          <a:tab pos="3953510" algn="l"/>
                          <a:tab pos="4312920" algn="l"/>
                          <a:tab pos="4672330" algn="l"/>
                          <a:tab pos="5031740" algn="l"/>
                          <a:tab pos="5391150" algn="l"/>
                          <a:tab pos="5750560" algn="l"/>
                        </a:tabLst>
                      </a:pPr>
                      <a:endParaRPr lang="en-GB" sz="900" dirty="0">
                        <a:solidFill>
                          <a:srgbClr val="FFFF99"/>
                        </a:solidFill>
                        <a:latin typeface="Arial"/>
                        <a:ea typeface="Times New Roman"/>
                      </a:endParaRPr>
                    </a:p>
                  </a:txBody>
                  <a:tcPr marL="71755" marR="7175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6D7C"/>
                    </a:solidFill>
                  </a:tcPr>
                </a:tc>
                <a:tc>
                  <a:txBody>
                    <a:bodyPr/>
                    <a:lstStyle/>
                    <a:p>
                      <a:pPr>
                        <a:spcAft>
                          <a:spcPts val="0"/>
                        </a:spcAft>
                        <a:tabLst>
                          <a:tab pos="359410" algn="l"/>
                          <a:tab pos="718820" algn="l"/>
                          <a:tab pos="1078230" algn="l"/>
                          <a:tab pos="1437640" algn="l"/>
                          <a:tab pos="1797050" algn="l"/>
                          <a:tab pos="2156460" algn="l"/>
                          <a:tab pos="2515870" algn="l"/>
                          <a:tab pos="2875280" algn="l"/>
                          <a:tab pos="3234690" algn="l"/>
                          <a:tab pos="3594100" algn="l"/>
                          <a:tab pos="3953510" algn="l"/>
                          <a:tab pos="4312920" algn="l"/>
                          <a:tab pos="4672330" algn="l"/>
                          <a:tab pos="5031740" algn="l"/>
                          <a:tab pos="5391150" algn="l"/>
                          <a:tab pos="5750560" algn="l"/>
                        </a:tabLst>
                      </a:pPr>
                      <a:r>
                        <a:rPr lang="en-GB" sz="2000" i="1" dirty="0">
                          <a:solidFill>
                            <a:srgbClr val="FFFF99"/>
                          </a:solidFill>
                          <a:latin typeface="Arial"/>
                          <a:ea typeface="Times New Roman"/>
                        </a:rPr>
                        <a:t>Number of demonstration </a:t>
                      </a:r>
                      <a:r>
                        <a:rPr lang="en-GB" sz="2000" i="1" dirty="0" smtClean="0">
                          <a:solidFill>
                            <a:srgbClr val="FFFF99"/>
                          </a:solidFill>
                          <a:latin typeface="Arial"/>
                          <a:ea typeface="Times New Roman"/>
                        </a:rPr>
                        <a:t>actions</a:t>
                      </a:r>
                      <a:endParaRPr lang="en-GB" sz="2000" dirty="0">
                        <a:solidFill>
                          <a:srgbClr val="FFFF99"/>
                        </a:solidFill>
                        <a:latin typeface="Arial"/>
                        <a:ea typeface="Times New Roman"/>
                      </a:endParaRPr>
                    </a:p>
                  </a:txBody>
                  <a:tcPr marL="71755" marR="7175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6D7C"/>
                    </a:solidFill>
                  </a:tcPr>
                </a:tc>
              </a:tr>
              <a:tr h="525689">
                <a:tc>
                  <a:txBody>
                    <a:bodyPr/>
                    <a:lstStyle/>
                    <a:p>
                      <a:pPr marL="269875" algn="l">
                        <a:spcBef>
                          <a:spcPts val="600"/>
                        </a:spcBef>
                        <a:spcAft>
                          <a:spcPts val="0"/>
                        </a:spcAft>
                      </a:pPr>
                      <a:r>
                        <a:rPr lang="es-ES" sz="2000" i="1" dirty="0" err="1">
                          <a:solidFill>
                            <a:srgbClr val="000000"/>
                          </a:solidFill>
                          <a:latin typeface="Arial"/>
                          <a:ea typeface="Times New Roman"/>
                          <a:cs typeface="Arial"/>
                        </a:rPr>
                        <a:t>Infrastructure</a:t>
                      </a:r>
                      <a:endParaRPr lang="en-GB" sz="2000" dirty="0">
                        <a:latin typeface="Arial"/>
                        <a:ea typeface="Times New Roman"/>
                        <a:cs typeface="Times New Roman"/>
                      </a:endParaRPr>
                    </a:p>
                  </a:txBody>
                  <a:tcPr marL="71755" marR="71755" marT="36195" marB="361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269875" algn="ctr">
                        <a:spcBef>
                          <a:spcPts val="600"/>
                        </a:spcBef>
                        <a:spcAft>
                          <a:spcPts val="0"/>
                        </a:spcAft>
                      </a:pPr>
                      <a:r>
                        <a:rPr lang="es-ES" sz="2000" i="1" dirty="0" smtClean="0">
                          <a:solidFill>
                            <a:srgbClr val="000000"/>
                          </a:solidFill>
                          <a:latin typeface="Arial"/>
                          <a:ea typeface="Times New Roman"/>
                          <a:cs typeface="Arial"/>
                        </a:rPr>
                        <a:t>9</a:t>
                      </a:r>
                      <a:endParaRPr lang="en-GB" sz="2000" dirty="0">
                        <a:latin typeface="Arial"/>
                        <a:ea typeface="Times New Roman"/>
                        <a:cs typeface="Times New Roman"/>
                      </a:endParaRPr>
                    </a:p>
                  </a:txBody>
                  <a:tcPr marL="71755" marR="71755" marT="36195" marB="361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525689">
                <a:tc>
                  <a:txBody>
                    <a:bodyPr/>
                    <a:lstStyle/>
                    <a:p>
                      <a:pPr marL="269875" algn="l">
                        <a:spcBef>
                          <a:spcPts val="600"/>
                        </a:spcBef>
                        <a:spcAft>
                          <a:spcPts val="0"/>
                        </a:spcAft>
                      </a:pPr>
                      <a:r>
                        <a:rPr lang="es-ES" sz="2000" i="1" dirty="0" err="1">
                          <a:solidFill>
                            <a:srgbClr val="000000"/>
                          </a:solidFill>
                          <a:latin typeface="Arial"/>
                          <a:ea typeface="Times New Roman"/>
                          <a:cs typeface="Arial"/>
                        </a:rPr>
                        <a:t>Enforcement</a:t>
                      </a:r>
                      <a:endParaRPr lang="en-GB" sz="2000" dirty="0">
                        <a:latin typeface="Arial"/>
                        <a:ea typeface="Times New Roman"/>
                        <a:cs typeface="Times New Roman"/>
                      </a:endParaRPr>
                    </a:p>
                  </a:txBody>
                  <a:tcPr marL="71755" marR="71755" marT="36195" marB="361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269875" algn="ctr">
                        <a:spcBef>
                          <a:spcPts val="600"/>
                        </a:spcBef>
                        <a:spcAft>
                          <a:spcPts val="0"/>
                        </a:spcAft>
                      </a:pPr>
                      <a:r>
                        <a:rPr lang="es-ES" sz="2000" i="1" dirty="0" smtClean="0">
                          <a:solidFill>
                            <a:srgbClr val="000000"/>
                          </a:solidFill>
                          <a:latin typeface="Arial"/>
                          <a:ea typeface="Times New Roman"/>
                          <a:cs typeface="Arial"/>
                        </a:rPr>
                        <a:t>4</a:t>
                      </a:r>
                      <a:endParaRPr lang="en-GB" sz="2000" dirty="0">
                        <a:latin typeface="Arial"/>
                        <a:ea typeface="Times New Roman"/>
                        <a:cs typeface="Times New Roman"/>
                      </a:endParaRPr>
                    </a:p>
                  </a:txBody>
                  <a:tcPr marL="71755" marR="71755" marT="36195" marB="361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525689">
                <a:tc>
                  <a:txBody>
                    <a:bodyPr/>
                    <a:lstStyle/>
                    <a:p>
                      <a:pPr marL="269875" algn="l">
                        <a:spcBef>
                          <a:spcPts val="600"/>
                        </a:spcBef>
                        <a:spcAft>
                          <a:spcPts val="0"/>
                        </a:spcAft>
                      </a:pPr>
                      <a:r>
                        <a:rPr lang="es-ES" sz="2000" i="1" dirty="0" err="1">
                          <a:solidFill>
                            <a:srgbClr val="000000"/>
                          </a:solidFill>
                          <a:latin typeface="Arial"/>
                          <a:ea typeface="Times New Roman"/>
                          <a:cs typeface="Arial"/>
                        </a:rPr>
                        <a:t>Vehicles</a:t>
                      </a:r>
                      <a:r>
                        <a:rPr lang="es-ES" sz="2000" i="1" dirty="0">
                          <a:solidFill>
                            <a:srgbClr val="000000"/>
                          </a:solidFill>
                          <a:latin typeface="Arial"/>
                          <a:ea typeface="Times New Roman"/>
                          <a:cs typeface="Arial"/>
                        </a:rPr>
                        <a:t> / </a:t>
                      </a:r>
                      <a:r>
                        <a:rPr lang="es-ES" sz="2000" i="1" dirty="0" err="1">
                          <a:solidFill>
                            <a:srgbClr val="000000"/>
                          </a:solidFill>
                          <a:latin typeface="Arial"/>
                          <a:ea typeface="Times New Roman"/>
                          <a:cs typeface="Arial"/>
                        </a:rPr>
                        <a:t>features</a:t>
                      </a:r>
                      <a:endParaRPr lang="en-GB" sz="2000" dirty="0">
                        <a:latin typeface="Arial"/>
                        <a:ea typeface="Times New Roman"/>
                        <a:cs typeface="Times New Roman"/>
                      </a:endParaRPr>
                    </a:p>
                  </a:txBody>
                  <a:tcPr marL="71755" marR="71755" marT="36195" marB="361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269875" algn="ctr">
                        <a:spcBef>
                          <a:spcPts val="600"/>
                        </a:spcBef>
                        <a:spcAft>
                          <a:spcPts val="0"/>
                        </a:spcAft>
                      </a:pPr>
                      <a:r>
                        <a:rPr lang="es-ES" sz="2000" i="1">
                          <a:solidFill>
                            <a:srgbClr val="000000"/>
                          </a:solidFill>
                          <a:latin typeface="Arial"/>
                          <a:ea typeface="Times New Roman"/>
                          <a:cs typeface="Arial"/>
                        </a:rPr>
                        <a:t>5</a:t>
                      </a:r>
                      <a:endParaRPr lang="en-GB" sz="2000">
                        <a:latin typeface="Arial"/>
                        <a:ea typeface="Times New Roman"/>
                        <a:cs typeface="Times New Roman"/>
                      </a:endParaRPr>
                    </a:p>
                  </a:txBody>
                  <a:tcPr marL="71755" marR="71755" marT="36195" marB="361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525689">
                <a:tc>
                  <a:txBody>
                    <a:bodyPr/>
                    <a:lstStyle/>
                    <a:p>
                      <a:pPr marL="269875" algn="l">
                        <a:spcBef>
                          <a:spcPts val="600"/>
                        </a:spcBef>
                        <a:spcAft>
                          <a:spcPts val="0"/>
                        </a:spcAft>
                      </a:pPr>
                      <a:r>
                        <a:rPr lang="es-ES" sz="2000" i="1" dirty="0" err="1">
                          <a:solidFill>
                            <a:srgbClr val="000000"/>
                          </a:solidFill>
                          <a:latin typeface="Arial"/>
                          <a:ea typeface="Times New Roman"/>
                          <a:cs typeface="Arial"/>
                        </a:rPr>
                        <a:t>Rider</a:t>
                      </a:r>
                      <a:r>
                        <a:rPr lang="es-ES" sz="2000" i="1" dirty="0">
                          <a:solidFill>
                            <a:srgbClr val="000000"/>
                          </a:solidFill>
                          <a:latin typeface="Arial"/>
                          <a:ea typeface="Times New Roman"/>
                          <a:cs typeface="Arial"/>
                        </a:rPr>
                        <a:t> training / Driver </a:t>
                      </a:r>
                      <a:r>
                        <a:rPr lang="es-ES" sz="2000" i="1" dirty="0" err="1">
                          <a:solidFill>
                            <a:srgbClr val="000000"/>
                          </a:solidFill>
                          <a:latin typeface="Arial"/>
                          <a:ea typeface="Times New Roman"/>
                          <a:cs typeface="Arial"/>
                        </a:rPr>
                        <a:t>awareness</a:t>
                      </a:r>
                      <a:endParaRPr lang="en-GB" sz="2000" dirty="0">
                        <a:latin typeface="Arial"/>
                        <a:ea typeface="Times New Roman"/>
                        <a:cs typeface="Times New Roman"/>
                      </a:endParaRPr>
                    </a:p>
                  </a:txBody>
                  <a:tcPr marL="71755" marR="71755" marT="36195" marB="361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269875" algn="ctr">
                        <a:spcBef>
                          <a:spcPts val="600"/>
                        </a:spcBef>
                        <a:spcAft>
                          <a:spcPts val="0"/>
                        </a:spcAft>
                      </a:pPr>
                      <a:r>
                        <a:rPr lang="es-ES" sz="2000" i="1" dirty="0">
                          <a:solidFill>
                            <a:srgbClr val="000000"/>
                          </a:solidFill>
                          <a:latin typeface="Arial"/>
                          <a:ea typeface="Times New Roman"/>
                          <a:cs typeface="Arial"/>
                        </a:rPr>
                        <a:t>4</a:t>
                      </a:r>
                      <a:endParaRPr lang="en-GB" sz="2000" dirty="0">
                        <a:latin typeface="Arial"/>
                        <a:ea typeface="Times New Roman"/>
                        <a:cs typeface="Times New Roman"/>
                      </a:endParaRPr>
                    </a:p>
                  </a:txBody>
                  <a:tcPr marL="71755" marR="71755" marT="36195" marB="361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525689">
                <a:tc>
                  <a:txBody>
                    <a:bodyPr/>
                    <a:lstStyle/>
                    <a:p>
                      <a:pPr marL="269875" algn="l">
                        <a:spcBef>
                          <a:spcPts val="600"/>
                        </a:spcBef>
                        <a:spcAft>
                          <a:spcPts val="0"/>
                        </a:spcAft>
                      </a:pPr>
                      <a:r>
                        <a:rPr lang="es-ES" sz="2000">
                          <a:solidFill>
                            <a:srgbClr val="000000"/>
                          </a:solidFill>
                          <a:latin typeface="Arial"/>
                          <a:ea typeface="Times New Roman"/>
                          <a:cs typeface="Arial"/>
                        </a:rPr>
                        <a:t>Total</a:t>
                      </a:r>
                      <a:endParaRPr lang="en-GB" sz="2000">
                        <a:latin typeface="Arial"/>
                        <a:ea typeface="Times New Roman"/>
                        <a:cs typeface="Times New Roman"/>
                      </a:endParaRPr>
                    </a:p>
                  </a:txBody>
                  <a:tcPr marL="71755" marR="71755" marT="36195" marB="361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269875" algn="ctr">
                        <a:spcBef>
                          <a:spcPts val="600"/>
                        </a:spcBef>
                        <a:spcAft>
                          <a:spcPts val="0"/>
                        </a:spcAft>
                      </a:pPr>
                      <a:r>
                        <a:rPr lang="es-ES" sz="2000" dirty="0" smtClean="0">
                          <a:solidFill>
                            <a:srgbClr val="000000"/>
                          </a:solidFill>
                          <a:latin typeface="Arial"/>
                          <a:ea typeface="Times New Roman"/>
                          <a:cs typeface="Arial"/>
                        </a:rPr>
                        <a:t>22</a:t>
                      </a:r>
                      <a:endParaRPr lang="en-GB" sz="2000" dirty="0">
                        <a:latin typeface="Arial"/>
                        <a:ea typeface="Times New Roman"/>
                        <a:cs typeface="Times New Roman"/>
                      </a:endParaRPr>
                    </a:p>
                  </a:txBody>
                  <a:tcPr marL="71755" marR="71755" marT="36195" marB="361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t>Demonstrations</a:t>
            </a:r>
          </a:p>
        </p:txBody>
      </p:sp>
      <p:pic>
        <p:nvPicPr>
          <p:cNvPr id="17411" name="Picture 2"/>
          <p:cNvPicPr>
            <a:picLocks noChangeAspect="1" noChangeArrowheads="1"/>
          </p:cNvPicPr>
          <p:nvPr/>
        </p:nvPicPr>
        <p:blipFill>
          <a:blip r:embed="rId3"/>
          <a:srcRect/>
          <a:stretch>
            <a:fillRect/>
          </a:stretch>
        </p:blipFill>
        <p:spPr bwMode="auto">
          <a:xfrm>
            <a:off x="214313" y="1000125"/>
            <a:ext cx="8643937" cy="512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defRPr/>
            </a:pPr>
            <a:r>
              <a:rPr lang="en-US" sz="2400" dirty="0" smtClean="0">
                <a:effectLst>
                  <a:outerShdw blurRad="38100" dist="38100" dir="2700000" algn="tl">
                    <a:srgbClr val="000000">
                      <a:alpha val="43137"/>
                    </a:srgbClr>
                  </a:outerShdw>
                </a:effectLst>
                <a:latin typeface="Segoe Script" pitchFamily="34" charset="0"/>
                <a:cs typeface="Arial" charset="0"/>
              </a:rPr>
              <a:t>Infrastructure - </a:t>
            </a:r>
            <a:r>
              <a:rPr lang="en-GB" sz="2400" dirty="0" smtClean="0">
                <a:effectLst>
                  <a:outerShdw blurRad="38100" dist="38100" dir="2700000" algn="tl">
                    <a:srgbClr val="000000">
                      <a:alpha val="43137"/>
                    </a:srgbClr>
                  </a:outerShdw>
                </a:effectLst>
                <a:latin typeface="Segoe Script" pitchFamily="34" charset="0"/>
                <a:cs typeface="Arial" charset="0"/>
              </a:rPr>
              <a:t>30 Zones</a:t>
            </a:r>
            <a:endParaRPr lang="en-US" sz="2400" dirty="0" smtClean="0">
              <a:effectLst>
                <a:outerShdw blurRad="38100" dist="38100" dir="2700000" algn="tl">
                  <a:srgbClr val="000000">
                    <a:alpha val="43137"/>
                  </a:srgbClr>
                </a:outerShdw>
              </a:effectLst>
              <a:latin typeface="Segoe Script" pitchFamily="34" charset="0"/>
              <a:cs typeface="Arial" charset="0"/>
            </a:endParaRPr>
          </a:p>
        </p:txBody>
      </p:sp>
      <p:pic>
        <p:nvPicPr>
          <p:cNvPr id="18435" name="Picture 11"/>
          <p:cNvPicPr>
            <a:picLocks noGrp="1" noChangeAspect="1" noChangeArrowheads="1"/>
          </p:cNvPicPr>
          <p:nvPr>
            <p:ph idx="1"/>
          </p:nvPr>
        </p:nvPicPr>
        <p:blipFill>
          <a:blip r:embed="rId3"/>
          <a:srcRect/>
          <a:stretch>
            <a:fillRect/>
          </a:stretch>
        </p:blipFill>
        <p:spPr>
          <a:xfrm>
            <a:off x="6300788" y="4319588"/>
            <a:ext cx="2843212" cy="2178050"/>
          </a:xfrm>
          <a:noFill/>
        </p:spPr>
      </p:pic>
      <p:sp>
        <p:nvSpPr>
          <p:cNvPr id="19460" name="TextBox 4"/>
          <p:cNvSpPr txBox="1">
            <a:spLocks noChangeArrowheads="1"/>
          </p:cNvSpPr>
          <p:nvPr/>
        </p:nvSpPr>
        <p:spPr bwMode="auto">
          <a:xfrm>
            <a:off x="468313" y="1341438"/>
            <a:ext cx="8424862" cy="2676525"/>
          </a:xfrm>
          <a:prstGeom prst="rect">
            <a:avLst/>
          </a:prstGeom>
          <a:noFill/>
          <a:ln w="9525">
            <a:noFill/>
            <a:miter lim="800000"/>
            <a:headEnd/>
            <a:tailEnd/>
          </a:ln>
        </p:spPr>
        <p:txBody>
          <a:bodyPr>
            <a:spAutoFit/>
          </a:bodyPr>
          <a:lstStyle/>
          <a:p>
            <a:pPr>
              <a:defRPr/>
            </a:pPr>
            <a:r>
              <a:rPr lang="en-GB" b="1" dirty="0">
                <a:solidFill>
                  <a:srgbClr val="003366"/>
                </a:solidFill>
                <a:effectLst>
                  <a:outerShdw blurRad="38100" dist="38100" dir="2700000" algn="tl">
                    <a:srgbClr val="000000">
                      <a:alpha val="43137"/>
                    </a:srgbClr>
                  </a:outerShdw>
                </a:effectLst>
                <a:latin typeface="Calibri" pitchFamily="34" charset="0"/>
                <a:cs typeface="Arial" charset="0"/>
              </a:rPr>
              <a:t>30 Zones implementation (speed limit of 30 km/h) in Barcelona</a:t>
            </a:r>
          </a:p>
          <a:p>
            <a:pPr>
              <a:defRPr/>
            </a:pPr>
            <a:endParaRPr lang="en-GB" b="1" u="none" dirty="0">
              <a:solidFill>
                <a:srgbClr val="003366"/>
              </a:solidFill>
              <a:latin typeface="Calibri" pitchFamily="34" charset="0"/>
              <a:cs typeface="Arial" charset="0"/>
            </a:endParaRPr>
          </a:p>
          <a:p>
            <a:pPr>
              <a:buFont typeface="Wingdings" pitchFamily="2" charset="2"/>
              <a:buChar char="§"/>
              <a:defRPr/>
            </a:pPr>
            <a:r>
              <a:rPr lang="en-GB" sz="2000" b="1" u="none" dirty="0">
                <a:solidFill>
                  <a:srgbClr val="003366"/>
                </a:solidFill>
                <a:latin typeface="Calibri" pitchFamily="34" charset="0"/>
                <a:cs typeface="Arial" charset="0"/>
              </a:rPr>
              <a:t>  positive effect on the accidents trend</a:t>
            </a:r>
          </a:p>
          <a:p>
            <a:pPr>
              <a:buFont typeface="Wingdings" pitchFamily="2" charset="2"/>
              <a:buChar char="§"/>
              <a:defRPr/>
            </a:pPr>
            <a:endParaRPr lang="en-GB" sz="2000" b="1" u="none" dirty="0">
              <a:solidFill>
                <a:srgbClr val="003366"/>
              </a:solidFill>
              <a:latin typeface="Calibri" pitchFamily="34" charset="0"/>
              <a:cs typeface="Arial" charset="0"/>
            </a:endParaRPr>
          </a:p>
          <a:p>
            <a:pPr>
              <a:buFont typeface="Wingdings" pitchFamily="2" charset="2"/>
              <a:buChar char="§"/>
              <a:defRPr/>
            </a:pPr>
            <a:r>
              <a:rPr lang="en-GB" sz="2000" b="1" u="none" dirty="0">
                <a:solidFill>
                  <a:srgbClr val="003366"/>
                </a:solidFill>
                <a:latin typeface="Calibri" pitchFamily="34" charset="0"/>
                <a:cs typeface="Arial" charset="0"/>
              </a:rPr>
              <a:t>  from +1.3% annual increase  casualties to 12.2% reduction</a:t>
            </a:r>
          </a:p>
          <a:p>
            <a:pPr>
              <a:buFont typeface="Wingdings" pitchFamily="2" charset="2"/>
              <a:buChar char="§"/>
              <a:defRPr/>
            </a:pPr>
            <a:endParaRPr lang="en-GB" sz="2000" b="1" u="none" dirty="0">
              <a:solidFill>
                <a:srgbClr val="003366"/>
              </a:solidFill>
              <a:latin typeface="Calibri" pitchFamily="34" charset="0"/>
              <a:cs typeface="Arial" charset="0"/>
            </a:endParaRPr>
          </a:p>
          <a:p>
            <a:pPr>
              <a:buFont typeface="Wingdings" pitchFamily="2" charset="2"/>
              <a:buChar char="§"/>
              <a:defRPr/>
            </a:pPr>
            <a:r>
              <a:rPr lang="en-GB" sz="2000" b="1" u="none" dirty="0">
                <a:solidFill>
                  <a:srgbClr val="003366"/>
                </a:solidFill>
                <a:latin typeface="Calibri" pitchFamily="34" charset="0"/>
                <a:cs typeface="Arial" charset="0"/>
              </a:rPr>
              <a:t>  the average monthly PTW casualties –  reduced by 40.5%  (five years prior to implementation)</a:t>
            </a:r>
            <a:endParaRPr lang="en-US" sz="2000" b="1" u="none" dirty="0">
              <a:solidFill>
                <a:srgbClr val="003366"/>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97050" y="139700"/>
            <a:ext cx="7124700" cy="496888"/>
          </a:xfrm>
          <a:noFill/>
        </p:spPr>
        <p:txBody>
          <a:bodyPr lIns="0" tIns="0" rIns="0" bIns="0"/>
          <a:lstStyle/>
          <a:p>
            <a:pPr eaLnBrk="1" hangingPunct="1"/>
            <a:r>
              <a:rPr lang="en-GB" sz="2400" smtClean="0">
                <a:latin typeface="Segoe Script" pitchFamily="34" charset="0"/>
              </a:rPr>
              <a:t>Infrastructure - Advanced Stop Lines</a:t>
            </a:r>
            <a:endParaRPr lang="it-IT" sz="2400" smtClean="0">
              <a:latin typeface="Segoe Script" pitchFamily="34" charset="0"/>
            </a:endParaRPr>
          </a:p>
        </p:txBody>
      </p:sp>
      <p:sp>
        <p:nvSpPr>
          <p:cNvPr id="18435" name="Rectangle 5"/>
          <p:cNvSpPr>
            <a:spLocks noChangeArrowheads="1"/>
          </p:cNvSpPr>
          <p:nvPr/>
        </p:nvSpPr>
        <p:spPr bwMode="auto">
          <a:xfrm>
            <a:off x="2195513" y="1495425"/>
            <a:ext cx="4824412" cy="3876675"/>
          </a:xfrm>
          <a:prstGeom prst="rect">
            <a:avLst/>
          </a:prstGeom>
          <a:noFill/>
          <a:ln w="9525">
            <a:noFill/>
            <a:miter lim="800000"/>
            <a:headEnd/>
            <a:tailEnd/>
          </a:ln>
        </p:spPr>
        <p:txBody>
          <a:bodyPr lIns="269790" anchor="ctr">
            <a:spAutoFit/>
          </a:bodyPr>
          <a:lstStyle/>
          <a:p>
            <a:pPr>
              <a:tabLst>
                <a:tab pos="2636838" algn="ctr"/>
                <a:tab pos="5273675" algn="r"/>
              </a:tabLst>
              <a:defRPr/>
            </a:pPr>
            <a:endParaRPr lang="en-GB" b="1" u="none" dirty="0">
              <a:solidFill>
                <a:srgbClr val="003366"/>
              </a:solidFill>
              <a:latin typeface="Calibri" pitchFamily="34" charset="0"/>
            </a:endParaRPr>
          </a:p>
          <a:p>
            <a:pPr>
              <a:tabLst>
                <a:tab pos="2636838" algn="ctr"/>
                <a:tab pos="5273675" algn="r"/>
              </a:tabLst>
              <a:defRPr/>
            </a:pPr>
            <a:r>
              <a:rPr lang="en-GB" b="1" dirty="0">
                <a:solidFill>
                  <a:srgbClr val="003366"/>
                </a:solidFill>
                <a:effectLst>
                  <a:outerShdw blurRad="38100" dist="38100" dir="2700000" algn="tl">
                    <a:srgbClr val="000000">
                      <a:alpha val="43137"/>
                    </a:srgbClr>
                  </a:outerShdw>
                </a:effectLst>
                <a:latin typeface="Calibri" pitchFamily="34" charset="0"/>
              </a:rPr>
              <a:t>Barcelona</a:t>
            </a:r>
            <a:r>
              <a:rPr lang="en-GB" b="1" u="none" dirty="0">
                <a:solidFill>
                  <a:srgbClr val="003366"/>
                </a:solidFill>
                <a:latin typeface="Calibri" pitchFamily="34" charset="0"/>
              </a:rPr>
              <a:t>: 3 junctions in 2008: </a:t>
            </a:r>
          </a:p>
          <a:p>
            <a:pPr>
              <a:buFont typeface="Wingdings" pitchFamily="2" charset="2"/>
              <a:buChar char="§"/>
              <a:tabLst>
                <a:tab pos="2636838" algn="ctr"/>
                <a:tab pos="5273675" algn="r"/>
              </a:tabLst>
              <a:defRPr/>
            </a:pPr>
            <a:r>
              <a:rPr lang="en-GB" b="1" u="none" dirty="0">
                <a:solidFill>
                  <a:srgbClr val="003366"/>
                </a:solidFill>
                <a:latin typeface="Calibri" pitchFamily="34" charset="0"/>
                <a:ea typeface="Times New Roman" pitchFamily="18" charset="0"/>
                <a:cs typeface="Arial" charset="0"/>
              </a:rPr>
              <a:t> </a:t>
            </a:r>
            <a:r>
              <a:rPr lang="en-GB" b="1" u="none" dirty="0">
                <a:solidFill>
                  <a:srgbClr val="003366"/>
                </a:solidFill>
                <a:latin typeface="Calibri" pitchFamily="34" charset="0"/>
                <a:ea typeface="Times New Roman" pitchFamily="18" charset="0"/>
                <a:cs typeface="Arial" charset="0"/>
              </a:rPr>
              <a:t> </a:t>
            </a:r>
            <a:r>
              <a:rPr lang="en-GB" b="1" u="none" dirty="0">
                <a:solidFill>
                  <a:srgbClr val="003366"/>
                </a:solidFill>
                <a:latin typeface="Calibri" pitchFamily="34" charset="0"/>
                <a:ea typeface="Times New Roman" pitchFamily="18" charset="0"/>
                <a:cs typeface="Arial" charset="0"/>
              </a:rPr>
              <a:t>large </a:t>
            </a:r>
            <a:r>
              <a:rPr lang="en-GB" b="1" u="none" dirty="0">
                <a:solidFill>
                  <a:srgbClr val="003366"/>
                </a:solidFill>
                <a:latin typeface="Calibri" pitchFamily="34" charset="0"/>
                <a:ea typeface="Times New Roman" pitchFamily="18" charset="0"/>
                <a:cs typeface="Arial" charset="0"/>
              </a:rPr>
              <a:t>reduction in movements </a:t>
            </a:r>
            <a:r>
              <a:rPr lang="en-GB" b="1" u="none" dirty="0">
                <a:solidFill>
                  <a:srgbClr val="003366"/>
                </a:solidFill>
                <a:latin typeface="Calibri" pitchFamily="34" charset="0"/>
                <a:ea typeface="Times New Roman" pitchFamily="18" charset="0"/>
                <a:cs typeface="Arial" charset="0"/>
              </a:rPr>
              <a:t>involving risk – from 29 to 8%</a:t>
            </a:r>
            <a:endParaRPr lang="en-GB" b="1" u="none" dirty="0">
              <a:solidFill>
                <a:srgbClr val="003366"/>
              </a:solidFill>
              <a:latin typeface="Calibri" pitchFamily="34" charset="0"/>
              <a:cs typeface="Arial" charset="0"/>
            </a:endParaRPr>
          </a:p>
          <a:p>
            <a:pPr>
              <a:buFont typeface="Wingdings" pitchFamily="2" charset="2"/>
              <a:buChar char="§"/>
              <a:tabLst>
                <a:tab pos="2636838" algn="ctr"/>
                <a:tab pos="5273675" algn="r"/>
              </a:tabLst>
              <a:defRPr/>
            </a:pPr>
            <a:r>
              <a:rPr lang="en-GB" b="1" u="none" dirty="0">
                <a:solidFill>
                  <a:srgbClr val="003366"/>
                </a:solidFill>
                <a:latin typeface="Calibri" pitchFamily="34" charset="0"/>
                <a:cs typeface="Arial" charset="0"/>
              </a:rPr>
              <a:t> </a:t>
            </a:r>
            <a:r>
              <a:rPr lang="en-GB" b="1" dirty="0">
                <a:solidFill>
                  <a:srgbClr val="003366"/>
                </a:solidFill>
                <a:effectLst>
                  <a:outerShdw blurRad="38100" dist="38100" dir="2700000" algn="tl">
                    <a:srgbClr val="000000">
                      <a:alpha val="43137"/>
                    </a:srgbClr>
                  </a:outerShdw>
                </a:effectLst>
                <a:latin typeface="Calibri" pitchFamily="34" charset="0"/>
                <a:cs typeface="Arial" charset="0"/>
              </a:rPr>
              <a:t>ASL</a:t>
            </a:r>
            <a:r>
              <a:rPr lang="en-GB" b="1" u="none" dirty="0">
                <a:solidFill>
                  <a:srgbClr val="003366"/>
                </a:solidFill>
                <a:latin typeface="Calibri" pitchFamily="34" charset="0"/>
                <a:cs typeface="Arial" charset="0"/>
              </a:rPr>
              <a:t> -  introduced in 36 sites in 2009.</a:t>
            </a:r>
          </a:p>
          <a:p>
            <a:pPr>
              <a:tabLst>
                <a:tab pos="2636838" algn="ctr"/>
                <a:tab pos="5273675" algn="r"/>
              </a:tabLst>
              <a:defRPr/>
            </a:pPr>
            <a:endParaRPr lang="en-GB" sz="2000" b="1" u="none" dirty="0">
              <a:solidFill>
                <a:srgbClr val="003366"/>
              </a:solidFill>
              <a:latin typeface="Arial" charset="0"/>
              <a:cs typeface="Arial" charset="0"/>
            </a:endParaRPr>
          </a:p>
          <a:p>
            <a:pPr>
              <a:tabLst>
                <a:tab pos="2636838" algn="ctr"/>
                <a:tab pos="5273675" algn="r"/>
              </a:tabLst>
              <a:defRPr/>
            </a:pPr>
            <a:endParaRPr lang="en-GB" sz="2000" b="1" u="none" dirty="0">
              <a:solidFill>
                <a:srgbClr val="003366"/>
              </a:solidFill>
              <a:latin typeface="Arial" charset="0"/>
              <a:cs typeface="Arial" charset="0"/>
            </a:endParaRPr>
          </a:p>
          <a:p>
            <a:pPr>
              <a:buFont typeface="Wingdings" pitchFamily="2" charset="2"/>
              <a:buChar char="§"/>
              <a:tabLst>
                <a:tab pos="2636838" algn="ctr"/>
                <a:tab pos="5273675" algn="r"/>
              </a:tabLst>
              <a:defRPr/>
            </a:pPr>
            <a:endParaRPr lang="en-GB" sz="2000" b="1" u="none" dirty="0">
              <a:solidFill>
                <a:srgbClr val="003366"/>
              </a:solidFill>
              <a:latin typeface="Arial" charset="0"/>
              <a:cs typeface="Arial" charset="0"/>
            </a:endParaRPr>
          </a:p>
          <a:p>
            <a:pPr>
              <a:buFont typeface="Wingdings" pitchFamily="2" charset="2"/>
              <a:buChar char="§"/>
              <a:tabLst>
                <a:tab pos="2636838" algn="ctr"/>
                <a:tab pos="5273675" algn="r"/>
              </a:tabLst>
              <a:defRPr/>
            </a:pPr>
            <a:endParaRPr lang="en-US" sz="1400" b="1" u="none" dirty="0">
              <a:latin typeface="Arial" charset="0"/>
              <a:cs typeface="Arial" charset="0"/>
            </a:endParaRPr>
          </a:p>
          <a:p>
            <a:pPr algn="just" eaLnBrk="0" hangingPunct="0">
              <a:tabLst>
                <a:tab pos="2636838" algn="ctr"/>
                <a:tab pos="5273675" algn="r"/>
              </a:tabLst>
              <a:defRPr/>
            </a:pPr>
            <a:endParaRPr lang="en-US" sz="1400" b="1" u="none" dirty="0">
              <a:latin typeface="Arial" charset="0"/>
              <a:cs typeface="Arial" charset="0"/>
            </a:endParaRPr>
          </a:p>
          <a:p>
            <a:pPr algn="just" eaLnBrk="0" hangingPunct="0">
              <a:tabLst>
                <a:tab pos="2636838" algn="ctr"/>
                <a:tab pos="5273675" algn="r"/>
              </a:tabLst>
              <a:defRPr/>
            </a:pPr>
            <a:endParaRPr lang="en-US" sz="1400" u="none" dirty="0"/>
          </a:p>
        </p:txBody>
      </p:sp>
      <p:pic>
        <p:nvPicPr>
          <p:cNvPr id="19460" name="Picture 6"/>
          <p:cNvPicPr>
            <a:picLocks noChangeAspect="1" noChangeArrowheads="1"/>
          </p:cNvPicPr>
          <p:nvPr/>
        </p:nvPicPr>
        <p:blipFill>
          <a:blip r:embed="rId3"/>
          <a:srcRect/>
          <a:stretch>
            <a:fillRect/>
          </a:stretch>
        </p:blipFill>
        <p:spPr bwMode="auto">
          <a:xfrm>
            <a:off x="250825" y="981075"/>
            <a:ext cx="2009775" cy="2879725"/>
          </a:xfrm>
          <a:prstGeom prst="rect">
            <a:avLst/>
          </a:prstGeom>
          <a:noFill/>
          <a:ln w="9525">
            <a:noFill/>
            <a:miter lim="800000"/>
            <a:headEnd/>
            <a:tailEnd/>
          </a:ln>
        </p:spPr>
      </p:pic>
      <p:pic>
        <p:nvPicPr>
          <p:cNvPr id="19461" name="Picture 7" descr="ZAM"/>
          <p:cNvPicPr>
            <a:picLocks noChangeAspect="1" noChangeArrowheads="1"/>
          </p:cNvPicPr>
          <p:nvPr/>
        </p:nvPicPr>
        <p:blipFill>
          <a:blip r:embed="rId4"/>
          <a:srcRect/>
          <a:stretch>
            <a:fillRect/>
          </a:stretch>
        </p:blipFill>
        <p:spPr bwMode="auto">
          <a:xfrm>
            <a:off x="250825" y="3933825"/>
            <a:ext cx="2017713" cy="2447925"/>
          </a:xfrm>
          <a:prstGeom prst="rect">
            <a:avLst/>
          </a:prstGeom>
          <a:noFill/>
          <a:ln w="9525">
            <a:noFill/>
            <a:miter lim="800000"/>
            <a:headEnd/>
            <a:tailEnd/>
          </a:ln>
        </p:spPr>
      </p:pic>
      <p:pic>
        <p:nvPicPr>
          <p:cNvPr id="19462" name="Picture 8" descr="ZAM gran via pau claris 008"/>
          <p:cNvPicPr>
            <a:picLocks noChangeAspect="1" noChangeArrowheads="1"/>
          </p:cNvPicPr>
          <p:nvPr/>
        </p:nvPicPr>
        <p:blipFill>
          <a:blip r:embed="rId5"/>
          <a:srcRect/>
          <a:stretch>
            <a:fillRect/>
          </a:stretch>
        </p:blipFill>
        <p:spPr bwMode="auto">
          <a:xfrm>
            <a:off x="6732588" y="1196975"/>
            <a:ext cx="2160587" cy="2168525"/>
          </a:xfrm>
          <a:prstGeom prst="rect">
            <a:avLst/>
          </a:prstGeom>
          <a:noFill/>
          <a:ln w="9525">
            <a:noFill/>
            <a:miter lim="800000"/>
            <a:headEnd/>
            <a:tailEnd/>
          </a:ln>
        </p:spPr>
      </p:pic>
      <p:pic>
        <p:nvPicPr>
          <p:cNvPr id="19463" name="Picture 9" descr="ZAM gran via pau claris 001"/>
          <p:cNvPicPr>
            <a:picLocks noChangeAspect="1" noChangeArrowheads="1"/>
          </p:cNvPicPr>
          <p:nvPr/>
        </p:nvPicPr>
        <p:blipFill>
          <a:blip r:embed="rId6"/>
          <a:srcRect/>
          <a:stretch>
            <a:fillRect/>
          </a:stretch>
        </p:blipFill>
        <p:spPr bwMode="auto">
          <a:xfrm>
            <a:off x="6804025" y="3644900"/>
            <a:ext cx="2097088" cy="2447925"/>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636838" y="0"/>
            <a:ext cx="6507162" cy="793750"/>
          </a:xfrm>
          <a:prstGeom prst="rect">
            <a:avLst/>
          </a:prstGeom>
          <a:noFill/>
          <a:ln w="9525">
            <a:noFill/>
            <a:miter lim="800000"/>
            <a:headEnd/>
            <a:tailEnd/>
          </a:ln>
        </p:spPr>
        <p:txBody>
          <a:bodyPr lIns="91434" tIns="45717" rIns="91434" bIns="45717" anchor="ctr"/>
          <a:lstStyle/>
          <a:p>
            <a:pPr algn="r">
              <a:defRPr/>
            </a:pPr>
            <a:endParaRPr lang="en-GB" b="1" u="none" dirty="0">
              <a:solidFill>
                <a:schemeClr val="bg1"/>
              </a:solidFill>
              <a:latin typeface="Arial" charset="0"/>
              <a:cs typeface="Arial" charset="0"/>
            </a:endParaRPr>
          </a:p>
          <a:p>
            <a:pPr algn="r">
              <a:defRPr/>
            </a:pPr>
            <a:r>
              <a:rPr lang="en-GB" b="1" u="none" dirty="0">
                <a:solidFill>
                  <a:schemeClr val="bg1"/>
                </a:solidFill>
                <a:effectLst>
                  <a:outerShdw blurRad="38100" dist="38100" dir="2700000" algn="tl">
                    <a:srgbClr val="000000">
                      <a:alpha val="43137"/>
                    </a:srgbClr>
                  </a:outerShdw>
                </a:effectLst>
                <a:latin typeface="Segoe Script" pitchFamily="34" charset="0"/>
                <a:cs typeface="Arial" charset="0"/>
              </a:rPr>
              <a:t>Infrastructure - Improving the safety of circulating PTWs</a:t>
            </a:r>
          </a:p>
          <a:p>
            <a:pPr algn="r">
              <a:defRPr/>
            </a:pPr>
            <a:r>
              <a:rPr lang="es-ES" b="1" u="none" dirty="0">
                <a:solidFill>
                  <a:schemeClr val="bg1"/>
                </a:solidFill>
                <a:latin typeface="Arial" charset="0"/>
              </a:rPr>
              <a:t> </a:t>
            </a:r>
            <a:endParaRPr lang="en-GB" b="1" u="none" dirty="0">
              <a:solidFill>
                <a:schemeClr val="bg1"/>
              </a:solidFill>
              <a:latin typeface="Arial" charset="0"/>
            </a:endParaRPr>
          </a:p>
        </p:txBody>
      </p:sp>
      <p:sp>
        <p:nvSpPr>
          <p:cNvPr id="17411" name="9 Marcador de contenido"/>
          <p:cNvSpPr>
            <a:spLocks noGrp="1"/>
          </p:cNvSpPr>
          <p:nvPr>
            <p:ph idx="1"/>
          </p:nvPr>
        </p:nvSpPr>
        <p:spPr>
          <a:xfrm>
            <a:off x="250825" y="908050"/>
            <a:ext cx="8662988" cy="5473700"/>
          </a:xfrm>
        </p:spPr>
        <p:txBody>
          <a:bodyPr/>
          <a:lstStyle/>
          <a:p>
            <a:pPr>
              <a:buFontTx/>
              <a:buNone/>
              <a:defRPr/>
            </a:pPr>
            <a:r>
              <a:rPr lang="es-ES" b="1" dirty="0" smtClean="0">
                <a:solidFill>
                  <a:srgbClr val="003366"/>
                </a:solidFill>
                <a:effectLst>
                  <a:outerShdw blurRad="38100" dist="38100" dir="2700000" algn="tl">
                    <a:srgbClr val="000000">
                      <a:alpha val="43137"/>
                    </a:srgbClr>
                  </a:outerShdw>
                </a:effectLst>
                <a:latin typeface="Calibri" pitchFamily="34" charset="0"/>
              </a:rPr>
              <a:t>                                              </a:t>
            </a:r>
            <a:r>
              <a:rPr lang="es-ES" b="1" u="sng" dirty="0" smtClean="0">
                <a:solidFill>
                  <a:srgbClr val="003366"/>
                </a:solidFill>
                <a:effectLst>
                  <a:outerShdw blurRad="38100" dist="38100" dir="2700000" algn="tl">
                    <a:srgbClr val="000000">
                      <a:alpha val="43137"/>
                    </a:srgbClr>
                  </a:outerShdw>
                </a:effectLst>
                <a:latin typeface="Calibri" pitchFamily="34" charset="0"/>
              </a:rPr>
              <a:t>ROME</a:t>
            </a:r>
          </a:p>
          <a:p>
            <a:pPr>
              <a:buFontTx/>
              <a:buNone/>
              <a:defRPr/>
            </a:pPr>
            <a:r>
              <a:rPr lang="es-ES" b="1" u="sng" dirty="0" smtClean="0">
                <a:solidFill>
                  <a:srgbClr val="003366"/>
                </a:solidFill>
                <a:effectLst>
                  <a:outerShdw blurRad="38100" dist="38100" dir="2700000" algn="tl">
                    <a:srgbClr val="000000">
                      <a:alpha val="43137"/>
                    </a:srgbClr>
                  </a:outerShdw>
                </a:effectLst>
                <a:latin typeface="Calibri" pitchFamily="34" charset="0"/>
              </a:rPr>
              <a:t>New </a:t>
            </a:r>
            <a:r>
              <a:rPr lang="es-ES" b="1" u="sng" dirty="0" err="1" smtClean="0">
                <a:solidFill>
                  <a:srgbClr val="003366"/>
                </a:solidFill>
                <a:effectLst>
                  <a:outerShdw blurRad="38100" dist="38100" dir="2700000" algn="tl">
                    <a:srgbClr val="000000">
                      <a:alpha val="43137"/>
                    </a:srgbClr>
                  </a:outerShdw>
                </a:effectLst>
                <a:latin typeface="Calibri" pitchFamily="34" charset="0"/>
              </a:rPr>
              <a:t>highly</a:t>
            </a:r>
            <a:r>
              <a:rPr lang="es-ES" b="1" u="sng" dirty="0" smtClean="0">
                <a:solidFill>
                  <a:srgbClr val="003366"/>
                </a:solidFill>
                <a:effectLst>
                  <a:outerShdw blurRad="38100" dist="38100" dir="2700000" algn="tl">
                    <a:srgbClr val="000000">
                      <a:alpha val="43137"/>
                    </a:srgbClr>
                  </a:outerShdw>
                </a:effectLst>
                <a:latin typeface="Calibri" pitchFamily="34" charset="0"/>
              </a:rPr>
              <a:t> visible discs </a:t>
            </a:r>
            <a:r>
              <a:rPr lang="es-ES" b="1" dirty="0" smtClean="0">
                <a:solidFill>
                  <a:srgbClr val="003366"/>
                </a:solidFill>
                <a:effectLst>
                  <a:outerShdw blurRad="38100" dist="38100" dir="2700000" algn="tl">
                    <a:srgbClr val="000000">
                      <a:alpha val="43137"/>
                    </a:srgbClr>
                  </a:outerShdw>
                </a:effectLst>
                <a:latin typeface="Calibri" pitchFamily="34" charset="0"/>
              </a:rPr>
              <a:t>		</a:t>
            </a:r>
            <a:r>
              <a:rPr lang="en-GB" b="1" u="sng" dirty="0" smtClean="0">
                <a:solidFill>
                  <a:srgbClr val="003366"/>
                </a:solidFill>
                <a:effectLst>
                  <a:outerShdw blurRad="38100" dist="38100" dir="2700000" algn="tl">
                    <a:srgbClr val="000000">
                      <a:alpha val="43137"/>
                    </a:srgbClr>
                  </a:outerShdw>
                </a:effectLst>
                <a:latin typeface="Calibri" pitchFamily="34" charset="0"/>
              </a:rPr>
              <a:t>Black spot remedial actions</a:t>
            </a:r>
            <a:endParaRPr lang="es-ES" b="1" u="sng" dirty="0" smtClean="0">
              <a:solidFill>
                <a:srgbClr val="003366"/>
              </a:solidFill>
              <a:effectLst>
                <a:outerShdw blurRad="38100" dist="38100" dir="2700000" algn="tl">
                  <a:srgbClr val="000000">
                    <a:alpha val="43137"/>
                  </a:srgbClr>
                </a:outerShdw>
              </a:effectLst>
              <a:latin typeface="Calibri" pitchFamily="34" charset="0"/>
            </a:endParaRPr>
          </a:p>
          <a:p>
            <a:pPr>
              <a:buFontTx/>
              <a:buNone/>
              <a:defRPr/>
            </a:pPr>
            <a:r>
              <a:rPr lang="es-ES" dirty="0" smtClean="0">
                <a:effectLst>
                  <a:outerShdw blurRad="38100" dist="38100" dir="2700000" algn="tl">
                    <a:srgbClr val="000000">
                      <a:alpha val="43137"/>
                    </a:srgbClr>
                  </a:outerShdw>
                </a:effectLst>
                <a:latin typeface="Arial" charset="0"/>
              </a:rPr>
              <a:t>			</a:t>
            </a:r>
          </a:p>
          <a:p>
            <a:pPr>
              <a:buFontTx/>
              <a:buNone/>
              <a:defRPr/>
            </a:pPr>
            <a:endParaRPr lang="es-ES" dirty="0" smtClean="0">
              <a:latin typeface="Arial" charset="0"/>
            </a:endParaRPr>
          </a:p>
        </p:txBody>
      </p:sp>
      <p:pic>
        <p:nvPicPr>
          <p:cNvPr id="20484" name="Picture 7" descr="Immagine"/>
          <p:cNvPicPr>
            <a:picLocks noChangeArrowheads="1"/>
          </p:cNvPicPr>
          <p:nvPr/>
        </p:nvPicPr>
        <p:blipFill>
          <a:blip r:embed="rId3"/>
          <a:srcRect/>
          <a:stretch>
            <a:fillRect/>
          </a:stretch>
        </p:blipFill>
        <p:spPr bwMode="auto">
          <a:xfrm>
            <a:off x="468313" y="2205038"/>
            <a:ext cx="3051175" cy="3887787"/>
          </a:xfrm>
          <a:prstGeom prst="rect">
            <a:avLst/>
          </a:prstGeom>
          <a:noFill/>
          <a:ln w="9525">
            <a:noFill/>
            <a:miter lim="800000"/>
            <a:headEnd/>
            <a:tailEnd/>
          </a:ln>
        </p:spPr>
      </p:pic>
      <p:pic>
        <p:nvPicPr>
          <p:cNvPr id="20485" name="Picture 9"/>
          <p:cNvPicPr>
            <a:picLocks noChangeAspect="1" noChangeArrowheads="1"/>
          </p:cNvPicPr>
          <p:nvPr/>
        </p:nvPicPr>
        <p:blipFill>
          <a:blip r:embed="rId4"/>
          <a:srcRect/>
          <a:stretch>
            <a:fillRect/>
          </a:stretch>
        </p:blipFill>
        <p:spPr bwMode="auto">
          <a:xfrm>
            <a:off x="4859338" y="1962150"/>
            <a:ext cx="338455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mtClean="0"/>
              <a:t>Demonstrations</a:t>
            </a:r>
          </a:p>
        </p:txBody>
      </p:sp>
      <p:pic>
        <p:nvPicPr>
          <p:cNvPr id="21507" name="Picture 2"/>
          <p:cNvPicPr>
            <a:picLocks noChangeAspect="1" noChangeArrowheads="1"/>
          </p:cNvPicPr>
          <p:nvPr/>
        </p:nvPicPr>
        <p:blipFill>
          <a:blip r:embed="rId3"/>
          <a:srcRect/>
          <a:stretch>
            <a:fillRect/>
          </a:stretch>
        </p:blipFill>
        <p:spPr bwMode="auto">
          <a:xfrm>
            <a:off x="142875" y="1071563"/>
            <a:ext cx="885825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t>Demonstrations</a:t>
            </a:r>
          </a:p>
        </p:txBody>
      </p:sp>
      <p:grpSp>
        <p:nvGrpSpPr>
          <p:cNvPr id="22531" name="Group 5"/>
          <p:cNvGrpSpPr>
            <a:grpSpLocks/>
          </p:cNvGrpSpPr>
          <p:nvPr/>
        </p:nvGrpSpPr>
        <p:grpSpPr bwMode="auto">
          <a:xfrm>
            <a:off x="214313" y="857250"/>
            <a:ext cx="8753475" cy="5418138"/>
            <a:chOff x="214282" y="857232"/>
            <a:chExt cx="8753492" cy="5417371"/>
          </a:xfrm>
        </p:grpSpPr>
        <p:pic>
          <p:nvPicPr>
            <p:cNvPr id="22532" name="Picture 2"/>
            <p:cNvPicPr>
              <a:picLocks noChangeAspect="1" noChangeArrowheads="1"/>
            </p:cNvPicPr>
            <p:nvPr/>
          </p:nvPicPr>
          <p:blipFill>
            <a:blip r:embed="rId3"/>
            <a:srcRect/>
            <a:stretch>
              <a:fillRect/>
            </a:stretch>
          </p:blipFill>
          <p:spPr bwMode="auto">
            <a:xfrm>
              <a:off x="214282" y="857232"/>
              <a:ext cx="8753492" cy="5417371"/>
            </a:xfrm>
            <a:prstGeom prst="rect">
              <a:avLst/>
            </a:prstGeom>
            <a:noFill/>
            <a:ln w="9525">
              <a:noFill/>
              <a:miter lim="800000"/>
              <a:headEnd/>
              <a:tailEnd/>
            </a:ln>
          </p:spPr>
        </p:pic>
        <p:sp>
          <p:nvSpPr>
            <p:cNvPr id="22533" name="Rectangle 4"/>
            <p:cNvSpPr>
              <a:spLocks noChangeArrowheads="1"/>
            </p:cNvSpPr>
            <p:nvPr/>
          </p:nvSpPr>
          <p:spPr bwMode="auto">
            <a:xfrm>
              <a:off x="3929058" y="2857496"/>
              <a:ext cx="2344103" cy="400110"/>
            </a:xfrm>
            <a:prstGeom prst="rect">
              <a:avLst/>
            </a:prstGeom>
            <a:noFill/>
            <a:ln w="9525">
              <a:noFill/>
              <a:miter lim="800000"/>
              <a:headEnd/>
              <a:tailEnd/>
            </a:ln>
          </p:spPr>
          <p:txBody>
            <a:bodyPr wrap="none">
              <a:spAutoFit/>
            </a:bodyPr>
            <a:lstStyle/>
            <a:p>
              <a:r>
                <a:rPr lang="en-GB" sz="2000" u="none">
                  <a:solidFill>
                    <a:srgbClr val="000066"/>
                  </a:solidFill>
                  <a:latin typeface="Tahoma" pitchFamily="34" charset="0"/>
                </a:rPr>
                <a:t>PTW Route Studies</a:t>
              </a:r>
              <a:endParaRPr lang="en-GB" sz="2000" u="none"/>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2400" smtClean="0">
                <a:latin typeface="Segoe Script" pitchFamily="34" charset="0"/>
              </a:rPr>
              <a:t>Presentation</a:t>
            </a:r>
            <a:r>
              <a:rPr lang="es-ES" sz="2400" smtClean="0">
                <a:latin typeface="Segoe Script" pitchFamily="34" charset="0"/>
              </a:rPr>
              <a:t> summary</a:t>
            </a:r>
          </a:p>
        </p:txBody>
      </p:sp>
      <p:sp>
        <p:nvSpPr>
          <p:cNvPr id="5123" name="Rectangle 747"/>
          <p:cNvSpPr>
            <a:spLocks noChangeArrowheads="1"/>
          </p:cNvSpPr>
          <p:nvPr/>
        </p:nvSpPr>
        <p:spPr bwMode="auto">
          <a:xfrm>
            <a:off x="3492500" y="1268413"/>
            <a:ext cx="5651500" cy="4154487"/>
          </a:xfrm>
          <a:prstGeom prst="rect">
            <a:avLst/>
          </a:prstGeom>
          <a:noFill/>
          <a:ln w="9525">
            <a:noFill/>
            <a:miter lim="800000"/>
            <a:headEnd/>
            <a:tailEnd/>
          </a:ln>
        </p:spPr>
        <p:txBody>
          <a:bodyPr>
            <a:spAutoFit/>
          </a:bodyPr>
          <a:lstStyle/>
          <a:p>
            <a:pPr marL="457200" indent="-457200">
              <a:buFontTx/>
              <a:buAutoNum type="arabicPeriod"/>
            </a:pPr>
            <a:r>
              <a:rPr lang="es-ES" b="1" u="none">
                <a:solidFill>
                  <a:srgbClr val="003366"/>
                </a:solidFill>
                <a:latin typeface="Calibri" pitchFamily="34" charset="0"/>
              </a:rPr>
              <a:t>Context 	 </a:t>
            </a:r>
          </a:p>
          <a:p>
            <a:pPr marL="457200" indent="-457200">
              <a:buFontTx/>
              <a:buAutoNum type="arabicPeriod"/>
            </a:pPr>
            <a:endParaRPr lang="es-ES" b="1" u="none">
              <a:solidFill>
                <a:srgbClr val="003366"/>
              </a:solidFill>
              <a:latin typeface="Calibri" pitchFamily="34" charset="0"/>
            </a:endParaRPr>
          </a:p>
          <a:p>
            <a:pPr marL="457200" indent="-457200">
              <a:buFontTx/>
              <a:buAutoNum type="arabicPeriod"/>
            </a:pPr>
            <a:r>
              <a:rPr lang="en-US" b="1" u="none">
                <a:solidFill>
                  <a:srgbClr val="003366"/>
                </a:solidFill>
                <a:latin typeface="Calibri" pitchFamily="34" charset="0"/>
              </a:rPr>
              <a:t>Consortium</a:t>
            </a:r>
            <a:r>
              <a:rPr lang="es-ES" b="1" u="none">
                <a:solidFill>
                  <a:srgbClr val="003366"/>
                </a:solidFill>
                <a:latin typeface="Calibri" pitchFamily="34" charset="0"/>
              </a:rPr>
              <a:t> &amp; project objectives</a:t>
            </a:r>
          </a:p>
          <a:p>
            <a:pPr marL="457200" indent="-457200">
              <a:buFontTx/>
              <a:buAutoNum type="arabicPeriod"/>
            </a:pPr>
            <a:endParaRPr lang="es-ES" b="1" u="none">
              <a:solidFill>
                <a:srgbClr val="003366"/>
              </a:solidFill>
              <a:latin typeface="Calibri" pitchFamily="34" charset="0"/>
            </a:endParaRPr>
          </a:p>
          <a:p>
            <a:pPr marL="457200" indent="-457200">
              <a:buFontTx/>
              <a:buAutoNum type="arabicPeriod"/>
            </a:pPr>
            <a:r>
              <a:rPr lang="es-ES" b="1" u="none">
                <a:solidFill>
                  <a:srgbClr val="003366"/>
                </a:solidFill>
                <a:latin typeface="Calibri" pitchFamily="34" charset="0"/>
              </a:rPr>
              <a:t>Diagnosis</a:t>
            </a:r>
          </a:p>
          <a:p>
            <a:pPr marL="457200" indent="-457200">
              <a:buFontTx/>
              <a:buAutoNum type="arabicPeriod"/>
            </a:pPr>
            <a:endParaRPr lang="es-ES" b="1" u="none">
              <a:solidFill>
                <a:srgbClr val="003366"/>
              </a:solidFill>
              <a:latin typeface="Calibri" pitchFamily="34" charset="0"/>
            </a:endParaRPr>
          </a:p>
          <a:p>
            <a:pPr marL="457200" indent="-457200">
              <a:buFontTx/>
              <a:buAutoNum type="arabicPeriod"/>
            </a:pPr>
            <a:r>
              <a:rPr lang="es-ES" b="1" u="none">
                <a:solidFill>
                  <a:srgbClr val="003366"/>
                </a:solidFill>
                <a:latin typeface="Calibri" pitchFamily="34" charset="0"/>
              </a:rPr>
              <a:t>Demonstrations</a:t>
            </a:r>
          </a:p>
          <a:p>
            <a:pPr marL="457200" indent="-457200">
              <a:buFontTx/>
              <a:buAutoNum type="arabicPeriod"/>
            </a:pPr>
            <a:endParaRPr lang="es-ES" b="1" u="none">
              <a:solidFill>
                <a:srgbClr val="003366"/>
              </a:solidFill>
              <a:latin typeface="Calibri" pitchFamily="34" charset="0"/>
            </a:endParaRPr>
          </a:p>
          <a:p>
            <a:pPr marL="457200" indent="-457200">
              <a:buFontTx/>
              <a:buAutoNum type="arabicPeriod"/>
            </a:pPr>
            <a:r>
              <a:rPr lang="es-ES" b="1" u="none">
                <a:solidFill>
                  <a:srgbClr val="003366"/>
                </a:solidFill>
                <a:latin typeface="Calibri" pitchFamily="34" charset="0"/>
              </a:rPr>
              <a:t>Main deliverables</a:t>
            </a:r>
          </a:p>
          <a:p>
            <a:pPr marL="914400" lvl="1" indent="-457200">
              <a:buFont typeface="Wingdings" pitchFamily="2" charset="2"/>
              <a:buChar char="§"/>
            </a:pPr>
            <a:r>
              <a:rPr lang="es-ES" b="1" u="none">
                <a:solidFill>
                  <a:srgbClr val="003366"/>
                </a:solidFill>
                <a:latin typeface="Calibri" pitchFamily="34" charset="0"/>
              </a:rPr>
              <a:t>Good Practice Guide</a:t>
            </a:r>
          </a:p>
          <a:p>
            <a:pPr marL="914400" lvl="1" indent="-457200">
              <a:buFont typeface="Wingdings" pitchFamily="2" charset="2"/>
              <a:buChar char="§"/>
            </a:pPr>
            <a:r>
              <a:rPr lang="es-ES" b="1" u="none">
                <a:solidFill>
                  <a:srgbClr val="003366"/>
                </a:solidFill>
                <a:latin typeface="Calibri" pitchFamily="34" charset="0"/>
              </a:rPr>
              <a:t>Action Pack</a:t>
            </a:r>
          </a:p>
        </p:txBody>
      </p:sp>
      <p:sp>
        <p:nvSpPr>
          <p:cNvPr id="5124" name="Line 753"/>
          <p:cNvSpPr>
            <a:spLocks noChangeShapeType="1"/>
          </p:cNvSpPr>
          <p:nvPr/>
        </p:nvSpPr>
        <p:spPr bwMode="auto">
          <a:xfrm flipV="1">
            <a:off x="3276600" y="1700213"/>
            <a:ext cx="0" cy="4495800"/>
          </a:xfrm>
          <a:prstGeom prst="line">
            <a:avLst/>
          </a:prstGeom>
          <a:noFill/>
          <a:ln w="9525">
            <a:solidFill>
              <a:srgbClr val="000066"/>
            </a:solidFill>
            <a:round/>
            <a:headEnd/>
            <a:tailEnd/>
          </a:ln>
        </p:spPr>
        <p:txBody>
          <a:bodyPr wrap="none" anchor="ctr"/>
          <a:lstStyle/>
          <a:p>
            <a:endParaRPr lang="en-US"/>
          </a:p>
        </p:txBody>
      </p:sp>
      <p:sp>
        <p:nvSpPr>
          <p:cNvPr id="5125" name="Line 754"/>
          <p:cNvSpPr>
            <a:spLocks noChangeShapeType="1"/>
          </p:cNvSpPr>
          <p:nvPr/>
        </p:nvSpPr>
        <p:spPr bwMode="auto">
          <a:xfrm>
            <a:off x="468313" y="6019800"/>
            <a:ext cx="3905250" cy="0"/>
          </a:xfrm>
          <a:prstGeom prst="line">
            <a:avLst/>
          </a:prstGeom>
          <a:noFill/>
          <a:ln w="9525">
            <a:solidFill>
              <a:srgbClr val="000066"/>
            </a:solidFill>
            <a:round/>
            <a:headEnd/>
            <a:tailEnd/>
          </a:ln>
        </p:spPr>
        <p:txBody>
          <a:bodyPr wrap="none" anchor="ctr"/>
          <a:lstStyle/>
          <a:p>
            <a:endParaRPr lang="en-US"/>
          </a:p>
        </p:txBody>
      </p:sp>
      <p:pic>
        <p:nvPicPr>
          <p:cNvPr id="5126" name="Picture 7"/>
          <p:cNvPicPr>
            <a:picLocks noChangeAspect="1" noChangeArrowheads="1"/>
          </p:cNvPicPr>
          <p:nvPr/>
        </p:nvPicPr>
        <p:blipFill>
          <a:blip r:embed="rId3"/>
          <a:srcRect/>
          <a:stretch>
            <a:fillRect/>
          </a:stretch>
        </p:blipFill>
        <p:spPr bwMode="auto">
          <a:xfrm>
            <a:off x="71438" y="2822575"/>
            <a:ext cx="3195637" cy="317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7050" y="139700"/>
            <a:ext cx="7124700" cy="496888"/>
          </a:xfrm>
        </p:spPr>
        <p:txBody>
          <a:bodyPr lIns="0" tIns="0" rIns="0" bIns="0"/>
          <a:lstStyle/>
          <a:p>
            <a:pPr eaLnBrk="1" hangingPunct="1">
              <a:defRPr/>
            </a:pPr>
            <a:r>
              <a:rPr lang="en-GB" sz="2400" dirty="0" smtClean="0">
                <a:effectLst>
                  <a:outerShdw blurRad="38100" dist="38100" dir="2700000" algn="tl">
                    <a:srgbClr val="000000">
                      <a:alpha val="43137"/>
                    </a:srgbClr>
                  </a:outerShdw>
                </a:effectLst>
                <a:latin typeface="Segoe Script" pitchFamily="34" charset="0"/>
              </a:rPr>
              <a:t>Infrastructure: PTWs in Bus Lanes</a:t>
            </a:r>
            <a:endParaRPr lang="it-IT" sz="2400" dirty="0" smtClean="0">
              <a:effectLst>
                <a:outerShdw blurRad="38100" dist="38100" dir="2700000" algn="tl">
                  <a:srgbClr val="000000">
                    <a:alpha val="43137"/>
                  </a:srgbClr>
                </a:outerShdw>
              </a:effectLst>
              <a:latin typeface="Segoe Script" pitchFamily="34" charset="0"/>
            </a:endParaRPr>
          </a:p>
        </p:txBody>
      </p:sp>
      <p:sp>
        <p:nvSpPr>
          <p:cNvPr id="488453" name="Rectangle 5"/>
          <p:cNvSpPr>
            <a:spLocks noChangeArrowheads="1"/>
          </p:cNvSpPr>
          <p:nvPr/>
        </p:nvSpPr>
        <p:spPr bwMode="auto">
          <a:xfrm>
            <a:off x="1547813" y="1412875"/>
            <a:ext cx="6588125" cy="5200650"/>
          </a:xfrm>
          <a:prstGeom prst="rect">
            <a:avLst/>
          </a:prstGeom>
          <a:noFill/>
          <a:ln w="9525">
            <a:noFill/>
            <a:miter lim="800000"/>
            <a:headEnd/>
            <a:tailEnd/>
          </a:ln>
          <a:effectLst/>
        </p:spPr>
        <p:txBody>
          <a:bodyPr lIns="269790" anchor="ctr">
            <a:spAutoFit/>
          </a:bodyPr>
          <a:lstStyle/>
          <a:p>
            <a:pPr algn="just">
              <a:tabLst>
                <a:tab pos="-457200" algn="l"/>
                <a:tab pos="450850" algn="l"/>
                <a:tab pos="539750" algn="l"/>
                <a:tab pos="900113" algn="l"/>
              </a:tabLst>
              <a:defRPr/>
            </a:pPr>
            <a:r>
              <a:rPr lang="en-GB" b="1" u="none" dirty="0">
                <a:solidFill>
                  <a:srgbClr val="003366"/>
                </a:solidFill>
                <a:effectLst>
                  <a:outerShdw blurRad="38100" dist="38100" dir="2700000" algn="tl">
                    <a:srgbClr val="000000">
                      <a:alpha val="43137"/>
                    </a:srgbClr>
                  </a:outerShdw>
                </a:effectLst>
                <a:uFill>
                  <a:solidFill>
                    <a:schemeClr val="bg1"/>
                  </a:solidFill>
                </a:uFill>
                <a:latin typeface="Arial" pitchFamily="34" charset="0"/>
                <a:cs typeface="Arial" pitchFamily="34" charset="0"/>
              </a:rPr>
              <a:t>London</a:t>
            </a:r>
            <a:r>
              <a:rPr lang="en-GB" b="1" u="none" dirty="0">
                <a:solidFill>
                  <a:srgbClr val="FF0000"/>
                </a:solidFill>
                <a:effectLst>
                  <a:outerShdw blurRad="38100" dist="38100" dir="2700000" algn="tl">
                    <a:srgbClr val="000000">
                      <a:alpha val="43137"/>
                    </a:srgbClr>
                  </a:outerShdw>
                </a:effectLst>
                <a:uFill>
                  <a:solidFill>
                    <a:schemeClr val="bg1"/>
                  </a:solidFill>
                </a:uFill>
                <a:latin typeface="Arial" pitchFamily="34" charset="0"/>
                <a:cs typeface="Arial" pitchFamily="34" charset="0"/>
              </a:rPr>
              <a:t> </a:t>
            </a:r>
            <a:r>
              <a:rPr lang="en-GB" b="1" u="none" dirty="0">
                <a:solidFill>
                  <a:srgbClr val="003366"/>
                </a:solidFill>
                <a:effectLst>
                  <a:outerShdw blurRad="38100" dist="38100" dir="2700000" algn="tl">
                    <a:srgbClr val="000000">
                      <a:alpha val="43137"/>
                    </a:srgbClr>
                  </a:outerShdw>
                </a:effectLst>
                <a:uFill>
                  <a:solidFill>
                    <a:schemeClr val="bg1"/>
                  </a:solidFill>
                </a:uFill>
                <a:latin typeface="Arial" pitchFamily="34" charset="0"/>
                <a:cs typeface="Arial" pitchFamily="34" charset="0"/>
              </a:rPr>
              <a:t>- </a:t>
            </a:r>
            <a:r>
              <a:rPr lang="en-GB" b="1" u="none" dirty="0">
                <a:solidFill>
                  <a:srgbClr val="003366"/>
                </a:solidFill>
                <a:effectLst>
                  <a:outerShdw blurRad="38100" dist="38100" dir="2700000" algn="tl">
                    <a:srgbClr val="000000">
                      <a:alpha val="43137"/>
                    </a:srgbClr>
                  </a:outerShdw>
                </a:effectLst>
                <a:uFill>
                  <a:solidFill>
                    <a:schemeClr val="bg1"/>
                  </a:solidFill>
                </a:uFill>
                <a:latin typeface="Calibri" pitchFamily="34" charset="0"/>
                <a:cs typeface="Arial" pitchFamily="34" charset="0"/>
              </a:rPr>
              <a:t>opening 107 km bus lanes to PTWs</a:t>
            </a:r>
          </a:p>
          <a:p>
            <a:pPr>
              <a:buFont typeface="Wingdings" pitchFamily="2" charset="2"/>
              <a:buChar char="§"/>
              <a:tabLst>
                <a:tab pos="-457200" algn="l"/>
                <a:tab pos="450850" algn="l"/>
                <a:tab pos="539750" algn="l"/>
                <a:tab pos="900113" algn="l"/>
              </a:tabLst>
              <a:defRPr/>
            </a:pPr>
            <a:r>
              <a:rPr lang="en-GB" b="1" u="none" dirty="0">
                <a:solidFill>
                  <a:srgbClr val="003366"/>
                </a:solidFill>
                <a:latin typeface="Calibri" pitchFamily="34" charset="0"/>
                <a:cs typeface="Arial" pitchFamily="34" charset="0"/>
              </a:rPr>
              <a:t> 51% PTW switched to the bus lanes</a:t>
            </a:r>
          </a:p>
          <a:p>
            <a:pPr>
              <a:buFont typeface="Wingdings" pitchFamily="2" charset="2"/>
              <a:buChar char="§"/>
              <a:tabLst>
                <a:tab pos="-457200" algn="l"/>
                <a:tab pos="450850" algn="l"/>
                <a:tab pos="539750" algn="l"/>
                <a:tab pos="900113" algn="l"/>
              </a:tabLst>
              <a:defRPr/>
            </a:pPr>
            <a:r>
              <a:rPr lang="en-GB" b="1" u="none" dirty="0">
                <a:solidFill>
                  <a:srgbClr val="003366"/>
                </a:solidFill>
                <a:latin typeface="Calibri" pitchFamily="34" charset="0"/>
                <a:cs typeface="Arial" pitchFamily="34" charset="0"/>
              </a:rPr>
              <a:t> 33% increase of collisions on 28 survey sites where PTWs were permitted to use bus lanes</a:t>
            </a:r>
          </a:p>
          <a:p>
            <a:pPr>
              <a:buFont typeface="Wingdings" pitchFamily="2" charset="2"/>
              <a:buChar char="§"/>
              <a:tabLst>
                <a:tab pos="-457200" algn="l"/>
                <a:tab pos="450850" algn="l"/>
                <a:tab pos="539750" algn="l"/>
                <a:tab pos="900113" algn="l"/>
              </a:tabLst>
              <a:defRPr/>
            </a:pPr>
            <a:r>
              <a:rPr lang="en-GB" b="1" u="none" dirty="0">
                <a:solidFill>
                  <a:srgbClr val="003366"/>
                </a:solidFill>
                <a:latin typeface="Calibri" pitchFamily="34" charset="0"/>
                <a:cs typeface="Arial" pitchFamily="34" charset="0"/>
              </a:rPr>
              <a:t> the ‘before’ and ‘after’ figures for 28 Control sites - decrease of 50.7% for </a:t>
            </a:r>
            <a:r>
              <a:rPr lang="en-GB" b="1" u="none" dirty="0" err="1">
                <a:solidFill>
                  <a:srgbClr val="003366"/>
                </a:solidFill>
                <a:latin typeface="Calibri" pitchFamily="34" charset="0"/>
                <a:cs typeface="Arial" pitchFamily="34" charset="0"/>
              </a:rPr>
              <a:t>PTW</a:t>
            </a:r>
            <a:r>
              <a:rPr lang="en-GB" b="1" u="none" dirty="0">
                <a:solidFill>
                  <a:srgbClr val="003366"/>
                </a:solidFill>
                <a:latin typeface="Calibri" pitchFamily="34" charset="0"/>
                <a:cs typeface="Arial" pitchFamily="34" charset="0"/>
              </a:rPr>
              <a:t> collisions </a:t>
            </a:r>
            <a:endParaRPr lang="en-GB" dirty="0">
              <a:latin typeface="Calibri" pitchFamily="34" charset="0"/>
            </a:endParaRPr>
          </a:p>
          <a:p>
            <a:pPr>
              <a:buFont typeface="Wingdings" pitchFamily="2" charset="2"/>
              <a:buChar char="§"/>
              <a:tabLst>
                <a:tab pos="-457200" algn="l"/>
                <a:tab pos="450850" algn="l"/>
                <a:tab pos="539750" algn="l"/>
                <a:tab pos="900113" algn="l"/>
              </a:tabLst>
              <a:defRPr/>
            </a:pPr>
            <a:r>
              <a:rPr lang="en-GB" b="1" u="none" dirty="0">
                <a:solidFill>
                  <a:srgbClr val="003366"/>
                </a:solidFill>
                <a:latin typeface="Calibri" pitchFamily="34" charset="0"/>
              </a:rPr>
              <a:t> </a:t>
            </a:r>
            <a:r>
              <a:rPr lang="en-GB" b="1" u="none" dirty="0">
                <a:solidFill>
                  <a:srgbClr val="003366"/>
                </a:solidFill>
                <a:latin typeface="Calibri" pitchFamily="34" charset="0"/>
                <a:cs typeface="Arial" pitchFamily="34" charset="0"/>
              </a:rPr>
              <a:t>a focussed safety campaign was undertaken  (18 month trial)</a:t>
            </a:r>
          </a:p>
          <a:p>
            <a:pPr>
              <a:buFont typeface="Wingdings" pitchFamily="2" charset="2"/>
              <a:buChar char="§"/>
              <a:tabLst>
                <a:tab pos="-457200" algn="l"/>
                <a:tab pos="450850" algn="l"/>
                <a:tab pos="539750" algn="l"/>
                <a:tab pos="900113" algn="l"/>
              </a:tabLst>
              <a:defRPr/>
            </a:pPr>
            <a:r>
              <a:rPr lang="en-GB" b="1" u="none" dirty="0">
                <a:solidFill>
                  <a:srgbClr val="003366"/>
                </a:solidFill>
                <a:latin typeface="Calibri" pitchFamily="34" charset="0"/>
                <a:cs typeface="Arial" pitchFamily="34" charset="0"/>
              </a:rPr>
              <a:t>Results due to be announced December 2011.</a:t>
            </a:r>
          </a:p>
          <a:p>
            <a:pPr algn="just">
              <a:buFont typeface="Wingdings" pitchFamily="2" charset="2"/>
              <a:buChar char="§"/>
              <a:tabLst>
                <a:tab pos="-457200" algn="l"/>
                <a:tab pos="450850" algn="l"/>
                <a:tab pos="539750" algn="l"/>
                <a:tab pos="900113" algn="l"/>
              </a:tabLst>
              <a:defRPr/>
            </a:pPr>
            <a:endParaRPr lang="en-GB" sz="2000" b="1" u="none" dirty="0">
              <a:solidFill>
                <a:srgbClr val="FF0000"/>
              </a:solidFill>
              <a:latin typeface="Arial" pitchFamily="34" charset="0"/>
              <a:cs typeface="Arial" pitchFamily="34" charset="0"/>
            </a:endParaRPr>
          </a:p>
          <a:p>
            <a:pPr algn="just">
              <a:tabLst>
                <a:tab pos="-457200" algn="l"/>
                <a:tab pos="450850" algn="l"/>
                <a:tab pos="539750" algn="l"/>
                <a:tab pos="900113" algn="l"/>
              </a:tabLst>
              <a:defRPr/>
            </a:pPr>
            <a:endParaRPr lang="en-GB" sz="2000" b="1" u="none" dirty="0">
              <a:solidFill>
                <a:srgbClr val="FF0000"/>
              </a:solidFill>
              <a:latin typeface="Arial" pitchFamily="34" charset="0"/>
              <a:cs typeface="Arial" pitchFamily="34" charset="0"/>
            </a:endParaRPr>
          </a:p>
          <a:p>
            <a:pPr algn="just">
              <a:tabLst>
                <a:tab pos="-457200" algn="l"/>
                <a:tab pos="450850" algn="l"/>
                <a:tab pos="539750" algn="l"/>
                <a:tab pos="900113" algn="l"/>
              </a:tabLst>
              <a:defRPr/>
            </a:pPr>
            <a:endParaRPr lang="en-GB" u="none" dirty="0">
              <a:uFill>
                <a:solidFill>
                  <a:schemeClr val="bg1"/>
                </a:solidFill>
              </a:uFill>
              <a:latin typeface="Arial" pitchFamily="34" charset="0"/>
            </a:endParaRPr>
          </a:p>
          <a:p>
            <a:pPr algn="just" eaLnBrk="0" hangingPunct="0">
              <a:tabLst>
                <a:tab pos="-457200" algn="l"/>
                <a:tab pos="450850" algn="l"/>
                <a:tab pos="539750" algn="l"/>
                <a:tab pos="900113" algn="l"/>
              </a:tabLst>
              <a:defRPr/>
            </a:pPr>
            <a:endParaRPr lang="en-US" u="none" dirty="0">
              <a:uFill>
                <a:solidFill>
                  <a:schemeClr val="bg1"/>
                </a:solidFill>
              </a:uFill>
              <a:latin typeface="Arial" pitchFamily="34" charset="0"/>
              <a:ea typeface="Times New Roman" pitchFamily="18" charset="0"/>
              <a:cs typeface="Arial" pitchFamily="34" charset="0"/>
            </a:endParaRPr>
          </a:p>
          <a:p>
            <a:pPr algn="just" eaLnBrk="0" hangingPunct="0">
              <a:tabLst>
                <a:tab pos="-457200" algn="l"/>
                <a:tab pos="450850" algn="l"/>
                <a:tab pos="539750" algn="l"/>
                <a:tab pos="900113" algn="l"/>
              </a:tabLst>
              <a:defRPr/>
            </a:pPr>
            <a:endParaRPr lang="en-US" sz="1400" b="1" u="none" dirty="0">
              <a:latin typeface="Arial" pitchFamily="34" charset="0"/>
              <a:cs typeface="Arial" pitchFamily="34" charset="0"/>
            </a:endParaRPr>
          </a:p>
          <a:p>
            <a:pPr algn="just" eaLnBrk="0" hangingPunct="0">
              <a:tabLst>
                <a:tab pos="-457200" algn="l"/>
                <a:tab pos="450850" algn="l"/>
                <a:tab pos="539750" algn="l"/>
                <a:tab pos="900113" algn="l"/>
              </a:tabLst>
              <a:defRPr/>
            </a:pPr>
            <a:endParaRPr lang="en-US" sz="1400" u="none"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97050" y="139700"/>
            <a:ext cx="7124700" cy="496888"/>
          </a:xfrm>
          <a:noFill/>
        </p:spPr>
        <p:txBody>
          <a:bodyPr lIns="0" tIns="0" rIns="0" bIns="0"/>
          <a:lstStyle/>
          <a:p>
            <a:pPr eaLnBrk="1" hangingPunct="1"/>
            <a:r>
              <a:rPr lang="en-GB" sz="2400" smtClean="0">
                <a:latin typeface="Segoe Script" pitchFamily="34" charset="0"/>
              </a:rPr>
              <a:t>Infrastructure - Advanced Stop Lines</a:t>
            </a:r>
            <a:endParaRPr lang="it-IT" sz="2400" smtClean="0">
              <a:latin typeface="Segoe Script" pitchFamily="34" charset="0"/>
            </a:endParaRPr>
          </a:p>
        </p:txBody>
      </p:sp>
      <p:sp>
        <p:nvSpPr>
          <p:cNvPr id="18435" name="Rectangle 5"/>
          <p:cNvSpPr>
            <a:spLocks noChangeArrowheads="1"/>
          </p:cNvSpPr>
          <p:nvPr/>
        </p:nvSpPr>
        <p:spPr bwMode="auto">
          <a:xfrm>
            <a:off x="1042988" y="908050"/>
            <a:ext cx="7632700" cy="3940175"/>
          </a:xfrm>
          <a:prstGeom prst="rect">
            <a:avLst/>
          </a:prstGeom>
          <a:noFill/>
          <a:ln w="9525">
            <a:noFill/>
            <a:miter lim="800000"/>
            <a:headEnd/>
            <a:tailEnd/>
          </a:ln>
        </p:spPr>
        <p:txBody>
          <a:bodyPr lIns="269790" anchor="ctr">
            <a:spAutoFit/>
          </a:bodyPr>
          <a:lstStyle/>
          <a:p>
            <a:pPr>
              <a:tabLst>
                <a:tab pos="2636838" algn="ctr"/>
                <a:tab pos="5273675" algn="r"/>
              </a:tabLst>
              <a:defRPr/>
            </a:pPr>
            <a:endParaRPr lang="en-GB" b="1" u="none" dirty="0">
              <a:solidFill>
                <a:srgbClr val="003366"/>
              </a:solidFill>
              <a:latin typeface="Calibri" pitchFamily="34" charset="0"/>
            </a:endParaRPr>
          </a:p>
          <a:p>
            <a:pPr>
              <a:tabLst>
                <a:tab pos="2636838" algn="ctr"/>
                <a:tab pos="5273675" algn="r"/>
              </a:tabLst>
              <a:defRPr/>
            </a:pPr>
            <a:endParaRPr lang="en-GB" sz="2000" b="1" u="none" dirty="0">
              <a:solidFill>
                <a:srgbClr val="003366"/>
              </a:solidFill>
              <a:latin typeface="Arial" charset="0"/>
              <a:cs typeface="Arial" charset="0"/>
            </a:endParaRPr>
          </a:p>
          <a:p>
            <a:pPr>
              <a:tabLst>
                <a:tab pos="2636838" algn="ctr"/>
                <a:tab pos="5273675" algn="r"/>
              </a:tabLst>
              <a:defRPr/>
            </a:pPr>
            <a:r>
              <a:rPr lang="en-GB" b="1" u="none" dirty="0">
                <a:solidFill>
                  <a:srgbClr val="003366"/>
                </a:solidFill>
                <a:effectLst>
                  <a:outerShdw blurRad="38100" dist="38100" dir="2700000" algn="tl">
                    <a:srgbClr val="000000">
                      <a:alpha val="43137"/>
                    </a:srgbClr>
                  </a:outerShdw>
                </a:effectLst>
                <a:uFill>
                  <a:solidFill>
                    <a:schemeClr val="bg1"/>
                  </a:solidFill>
                </a:uFill>
                <a:latin typeface="Arial" pitchFamily="34" charset="0"/>
                <a:cs typeface="Arial" pitchFamily="34" charset="0"/>
              </a:rPr>
              <a:t>London</a:t>
            </a:r>
            <a:r>
              <a:rPr lang="en-GB" b="1" u="none" dirty="0">
                <a:solidFill>
                  <a:srgbClr val="FF0000"/>
                </a:solidFill>
                <a:effectLst>
                  <a:outerShdw blurRad="38100" dist="38100" dir="2700000" algn="tl">
                    <a:srgbClr val="000000">
                      <a:alpha val="43137"/>
                    </a:srgbClr>
                  </a:outerShdw>
                </a:effectLst>
                <a:uFill>
                  <a:solidFill>
                    <a:schemeClr val="bg1"/>
                  </a:solidFill>
                </a:uFill>
                <a:latin typeface="Arial" pitchFamily="34" charset="0"/>
                <a:cs typeface="Arial" pitchFamily="34" charset="0"/>
              </a:rPr>
              <a:t> </a:t>
            </a:r>
            <a:r>
              <a:rPr lang="en-GB" b="1" u="none" dirty="0">
                <a:solidFill>
                  <a:srgbClr val="003366"/>
                </a:solidFill>
                <a:effectLst>
                  <a:outerShdw blurRad="38100" dist="38100" dir="2700000" algn="tl">
                    <a:srgbClr val="000000">
                      <a:alpha val="43137"/>
                    </a:srgbClr>
                  </a:outerShdw>
                </a:effectLst>
                <a:uFill>
                  <a:solidFill>
                    <a:schemeClr val="bg1"/>
                  </a:solidFill>
                </a:uFill>
                <a:latin typeface="Arial" pitchFamily="34" charset="0"/>
                <a:cs typeface="Arial" pitchFamily="34" charset="0"/>
              </a:rPr>
              <a:t>– Advanced Stop Lines</a:t>
            </a:r>
            <a:endParaRPr lang="en-GB" b="1" u="none" dirty="0">
              <a:solidFill>
                <a:srgbClr val="003366"/>
              </a:solidFill>
              <a:latin typeface="Arial" charset="0"/>
              <a:cs typeface="Arial" charset="0"/>
            </a:endParaRPr>
          </a:p>
          <a:p>
            <a:pPr>
              <a:tabLst>
                <a:tab pos="2636838" algn="ctr"/>
                <a:tab pos="5273675" algn="r"/>
              </a:tabLst>
              <a:defRPr/>
            </a:pPr>
            <a:r>
              <a:rPr lang="en-GB" b="1" u="none" dirty="0">
                <a:solidFill>
                  <a:srgbClr val="003366"/>
                </a:solidFill>
                <a:latin typeface="Calibri" pitchFamily="34" charset="0"/>
                <a:cs typeface="Arial" charset="0"/>
              </a:rPr>
              <a:t>London demo - </a:t>
            </a:r>
            <a:r>
              <a:rPr lang="en-GB" b="1" u="none" dirty="0">
                <a:solidFill>
                  <a:srgbClr val="003366"/>
                </a:solidFill>
                <a:latin typeface="Calibri" pitchFamily="34" charset="0"/>
              </a:rPr>
              <a:t>ASLs already installed for pedal cyclists </a:t>
            </a:r>
            <a:endParaRPr lang="en-GB" b="1" u="none" dirty="0">
              <a:solidFill>
                <a:srgbClr val="003366"/>
              </a:solidFill>
              <a:latin typeface="Calibri" pitchFamily="34" charset="0"/>
              <a:cs typeface="Arial" charset="0"/>
            </a:endParaRPr>
          </a:p>
          <a:p>
            <a:pPr>
              <a:buFont typeface="Wingdings" pitchFamily="2" charset="2"/>
              <a:buChar char="§"/>
              <a:tabLst>
                <a:tab pos="2636838" algn="ctr"/>
                <a:tab pos="5273675" algn="r"/>
              </a:tabLst>
              <a:defRPr/>
            </a:pPr>
            <a:r>
              <a:rPr lang="en-GB" b="1" u="none" dirty="0">
                <a:solidFill>
                  <a:srgbClr val="003366"/>
                </a:solidFill>
                <a:latin typeface="Calibri" pitchFamily="34" charset="0"/>
                <a:cs typeface="Arial" charset="0"/>
              </a:rPr>
              <a:t> </a:t>
            </a:r>
            <a:r>
              <a:rPr lang="en-GB" b="1" u="none" dirty="0">
                <a:solidFill>
                  <a:srgbClr val="003366"/>
                </a:solidFill>
                <a:latin typeface="Calibri" pitchFamily="34" charset="0"/>
              </a:rPr>
              <a:t>investigation to resolve potential conflicts between different 2 wheeler groups</a:t>
            </a:r>
          </a:p>
          <a:p>
            <a:pPr>
              <a:buFont typeface="Wingdings" pitchFamily="2" charset="2"/>
              <a:buChar char="§"/>
              <a:tabLst>
                <a:tab pos="2636838" algn="ctr"/>
                <a:tab pos="5273675" algn="r"/>
              </a:tabLst>
              <a:defRPr/>
            </a:pPr>
            <a:r>
              <a:rPr lang="en-GB" b="1" u="none" dirty="0">
                <a:solidFill>
                  <a:srgbClr val="003366"/>
                </a:solidFill>
                <a:latin typeface="Calibri" pitchFamily="34" charset="0"/>
              </a:rPr>
              <a:t> no significant change in PTW behaviour or collision expected by allowing them to use </a:t>
            </a:r>
            <a:r>
              <a:rPr lang="en-GB" b="1" u="none" dirty="0" err="1">
                <a:solidFill>
                  <a:srgbClr val="003366"/>
                </a:solidFill>
                <a:latin typeface="Calibri" pitchFamily="34" charset="0"/>
              </a:rPr>
              <a:t>ASLs</a:t>
            </a:r>
            <a:r>
              <a:rPr lang="en-GB" sz="2000" b="1" u="none" dirty="0">
                <a:solidFill>
                  <a:srgbClr val="003366"/>
                </a:solidFill>
                <a:latin typeface="Trebuchet MS" pitchFamily="34" charset="0"/>
              </a:rPr>
              <a:t>.</a:t>
            </a:r>
          </a:p>
          <a:p>
            <a:pPr>
              <a:buFont typeface="Wingdings" pitchFamily="2" charset="2"/>
              <a:buChar char="§"/>
              <a:tabLst>
                <a:tab pos="2636838" algn="ctr"/>
                <a:tab pos="5273675" algn="r"/>
              </a:tabLst>
              <a:defRPr/>
            </a:pPr>
            <a:endParaRPr lang="en-GB" sz="2000" b="1" u="none" dirty="0">
              <a:solidFill>
                <a:srgbClr val="003366"/>
              </a:solidFill>
              <a:latin typeface="Arial" charset="0"/>
              <a:cs typeface="Arial" charset="0"/>
            </a:endParaRPr>
          </a:p>
          <a:p>
            <a:pPr>
              <a:buFont typeface="Wingdings" pitchFamily="2" charset="2"/>
              <a:buChar char="§"/>
              <a:tabLst>
                <a:tab pos="2636838" algn="ctr"/>
                <a:tab pos="5273675" algn="r"/>
              </a:tabLst>
              <a:defRPr/>
            </a:pPr>
            <a:endParaRPr lang="en-US" sz="1400" b="1" u="none" dirty="0">
              <a:latin typeface="Arial" charset="0"/>
              <a:cs typeface="Arial" charset="0"/>
            </a:endParaRPr>
          </a:p>
          <a:p>
            <a:pPr algn="just" eaLnBrk="0" hangingPunct="0">
              <a:tabLst>
                <a:tab pos="2636838" algn="ctr"/>
                <a:tab pos="5273675" algn="r"/>
              </a:tabLst>
              <a:defRPr/>
            </a:pPr>
            <a:endParaRPr lang="en-US" sz="1400" b="1" u="none" dirty="0">
              <a:latin typeface="Arial" charset="0"/>
              <a:cs typeface="Arial" charset="0"/>
            </a:endParaRPr>
          </a:p>
          <a:p>
            <a:pPr algn="just" eaLnBrk="0" hangingPunct="0">
              <a:tabLst>
                <a:tab pos="2636838" algn="ctr"/>
                <a:tab pos="5273675" algn="r"/>
              </a:tabLst>
              <a:defRPr/>
            </a:pPr>
            <a:endParaRPr lang="en-US" sz="1400" u="none" dirty="0"/>
          </a:p>
        </p:txBody>
      </p:sp>
      <p:pic>
        <p:nvPicPr>
          <p:cNvPr id="24580" name="Picture 3" descr="DSCF0165.JPG"/>
          <p:cNvPicPr>
            <a:picLocks noChangeAspect="1" noChangeArrowheads="1"/>
          </p:cNvPicPr>
          <p:nvPr/>
        </p:nvPicPr>
        <p:blipFill>
          <a:blip r:embed="rId3"/>
          <a:srcRect/>
          <a:stretch>
            <a:fillRect/>
          </a:stretch>
        </p:blipFill>
        <p:spPr bwMode="auto">
          <a:xfrm>
            <a:off x="5435600" y="4076700"/>
            <a:ext cx="2808288" cy="2232025"/>
          </a:xfrm>
          <a:prstGeom prst="rect">
            <a:avLst/>
          </a:prstGeom>
          <a:noFill/>
          <a:ln w="9525">
            <a:noFill/>
            <a:miter lim="800000"/>
            <a:headEnd/>
            <a:tailEnd/>
          </a:ln>
        </p:spPr>
      </p:pic>
      <p:pic>
        <p:nvPicPr>
          <p:cNvPr id="24581" name="Picture 4" descr="W:\Photos\608 TfL PTWs\ASL Study\160310_Balls Pond Road\CIMG4800.JPG"/>
          <p:cNvPicPr>
            <a:picLocks noChangeAspect="1" noChangeArrowheads="1"/>
          </p:cNvPicPr>
          <p:nvPr/>
        </p:nvPicPr>
        <p:blipFill>
          <a:blip r:embed="rId4"/>
          <a:srcRect/>
          <a:stretch>
            <a:fillRect/>
          </a:stretch>
        </p:blipFill>
        <p:spPr bwMode="auto">
          <a:xfrm>
            <a:off x="1331913" y="4076700"/>
            <a:ext cx="2808287" cy="2246313"/>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97050" y="139700"/>
            <a:ext cx="7124700" cy="496888"/>
          </a:xfrm>
        </p:spPr>
        <p:txBody>
          <a:bodyPr lIns="0" tIns="0" rIns="0" bIns="0"/>
          <a:lstStyle/>
          <a:p>
            <a:pPr eaLnBrk="1" hangingPunct="1">
              <a:defRPr/>
            </a:pPr>
            <a:r>
              <a:rPr lang="en-GB" sz="2400" dirty="0" smtClean="0">
                <a:effectLst>
                  <a:outerShdw blurRad="38100" dist="38100" dir="2700000" algn="tl">
                    <a:srgbClr val="000000">
                      <a:alpha val="43137"/>
                    </a:srgbClr>
                  </a:outerShdw>
                </a:effectLst>
                <a:latin typeface="Segoe Script" pitchFamily="34" charset="0"/>
              </a:rPr>
              <a:t>Enforcement - Safety Cameras</a:t>
            </a:r>
            <a:endParaRPr lang="it-IT" sz="2400" dirty="0" smtClean="0">
              <a:effectLst>
                <a:outerShdw blurRad="38100" dist="38100" dir="2700000" algn="tl">
                  <a:srgbClr val="000000">
                    <a:alpha val="43137"/>
                  </a:srgbClr>
                </a:outerShdw>
              </a:effectLst>
              <a:latin typeface="Segoe Script" pitchFamily="34" charset="0"/>
            </a:endParaRPr>
          </a:p>
        </p:txBody>
      </p:sp>
      <p:sp>
        <p:nvSpPr>
          <p:cNvPr id="20483" name="Rectangle 5"/>
          <p:cNvSpPr>
            <a:spLocks noChangeArrowheads="1"/>
          </p:cNvSpPr>
          <p:nvPr/>
        </p:nvSpPr>
        <p:spPr bwMode="auto">
          <a:xfrm>
            <a:off x="142875" y="1254125"/>
            <a:ext cx="8715375" cy="9540875"/>
          </a:xfrm>
          <a:prstGeom prst="rect">
            <a:avLst/>
          </a:prstGeom>
          <a:noFill/>
          <a:ln w="9525">
            <a:noFill/>
            <a:miter lim="800000"/>
            <a:headEnd/>
            <a:tailEnd/>
          </a:ln>
        </p:spPr>
        <p:txBody>
          <a:bodyPr lIns="269790" anchor="ctr">
            <a:spAutoFit/>
          </a:bodyPr>
          <a:lstStyle/>
          <a:p>
            <a:pPr algn="just">
              <a:tabLst>
                <a:tab pos="-457200" algn="l"/>
                <a:tab pos="450850" algn="l"/>
                <a:tab pos="539750" algn="l"/>
                <a:tab pos="900113" algn="l"/>
              </a:tabLst>
              <a:defRPr/>
            </a:pPr>
            <a:r>
              <a:rPr lang="en-GB" b="1" dirty="0">
                <a:solidFill>
                  <a:srgbClr val="003366"/>
                </a:solidFill>
                <a:effectLst>
                  <a:outerShdw blurRad="38100" dist="38100" dir="2700000" algn="tl">
                    <a:srgbClr val="000000">
                      <a:alpha val="43137"/>
                    </a:srgbClr>
                  </a:outerShdw>
                </a:effectLst>
                <a:latin typeface="Calibri" pitchFamily="34" charset="0"/>
              </a:rPr>
              <a:t>London - retrospective analysis</a:t>
            </a:r>
            <a:r>
              <a:rPr lang="en-GB" b="1" u="none" dirty="0">
                <a:solidFill>
                  <a:srgbClr val="003366"/>
                </a:solidFill>
                <a:latin typeface="Calibri" pitchFamily="34" charset="0"/>
              </a:rPr>
              <a:t>, impact of safety cameras on PTW collisions at 397 sites (28 red-light, 369 speed camera), data 2002 to 2007. Results - annual reduction of 30% in PTW collisions</a:t>
            </a:r>
            <a:r>
              <a:rPr lang="en-GB" sz="2000" u="none" dirty="0">
                <a:solidFill>
                  <a:srgbClr val="003366"/>
                </a:solidFill>
              </a:rPr>
              <a:t>.</a:t>
            </a:r>
          </a:p>
          <a:p>
            <a:pPr algn="just">
              <a:tabLst>
                <a:tab pos="-457200" algn="l"/>
                <a:tab pos="450850" algn="l"/>
                <a:tab pos="539750" algn="l"/>
                <a:tab pos="900113" algn="l"/>
              </a:tabLst>
              <a:defRPr/>
            </a:pPr>
            <a:endParaRPr lang="en-GB" sz="2000" b="1" u="none" dirty="0">
              <a:solidFill>
                <a:srgbClr val="003366"/>
              </a:solidFill>
              <a:latin typeface="Arial" charset="0"/>
            </a:endParaRPr>
          </a:p>
          <a:p>
            <a:pPr algn="just">
              <a:tabLst>
                <a:tab pos="-457200" algn="l"/>
                <a:tab pos="450850" algn="l"/>
                <a:tab pos="539750" algn="l"/>
                <a:tab pos="900113" algn="l"/>
              </a:tabLst>
              <a:defRPr/>
            </a:pPr>
            <a:endParaRPr lang="en-GB" sz="2000" b="1" dirty="0">
              <a:solidFill>
                <a:srgbClr val="003366"/>
              </a:solidFill>
              <a:latin typeface="Arial" charset="0"/>
            </a:endParaRPr>
          </a:p>
          <a:p>
            <a:pPr algn="just">
              <a:tabLst>
                <a:tab pos="-457200" algn="l"/>
                <a:tab pos="450850" algn="l"/>
                <a:tab pos="539750" algn="l"/>
                <a:tab pos="900113" algn="l"/>
              </a:tabLst>
              <a:defRPr/>
            </a:pPr>
            <a:endParaRPr lang="en-GB" sz="2000" b="1" u="none" dirty="0">
              <a:solidFill>
                <a:srgbClr val="003366"/>
              </a:solidFill>
              <a:latin typeface="Arial" charset="0"/>
            </a:endParaRPr>
          </a:p>
          <a:p>
            <a:pPr algn="just">
              <a:tabLst>
                <a:tab pos="-457200" algn="l"/>
                <a:tab pos="450850" algn="l"/>
                <a:tab pos="539750" algn="l"/>
                <a:tab pos="900113" algn="l"/>
              </a:tabLst>
              <a:defRPr/>
            </a:pPr>
            <a:endParaRPr lang="en-GB" sz="2000" b="1" dirty="0">
              <a:solidFill>
                <a:srgbClr val="003366"/>
              </a:solidFill>
              <a:latin typeface="Arial" charset="0"/>
            </a:endParaRPr>
          </a:p>
          <a:p>
            <a:pPr algn="just">
              <a:tabLst>
                <a:tab pos="-457200" algn="l"/>
                <a:tab pos="450850" algn="l"/>
                <a:tab pos="539750" algn="l"/>
                <a:tab pos="900113" algn="l"/>
              </a:tabLst>
              <a:defRPr/>
            </a:pPr>
            <a:endParaRPr lang="en-GB" sz="2000" b="1" u="none" dirty="0">
              <a:solidFill>
                <a:srgbClr val="003366"/>
              </a:solidFill>
              <a:latin typeface="Arial" charset="0"/>
            </a:endParaRPr>
          </a:p>
          <a:p>
            <a:pPr algn="just">
              <a:tabLst>
                <a:tab pos="-457200" algn="l"/>
                <a:tab pos="450850" algn="l"/>
                <a:tab pos="539750" algn="l"/>
                <a:tab pos="900113" algn="l"/>
              </a:tabLst>
              <a:defRPr/>
            </a:pPr>
            <a:endParaRPr lang="en-GB" sz="2000" b="1" dirty="0">
              <a:solidFill>
                <a:srgbClr val="003366"/>
              </a:solidFill>
              <a:latin typeface="Arial" charset="0"/>
            </a:endParaRPr>
          </a:p>
          <a:p>
            <a:pPr algn="just">
              <a:tabLst>
                <a:tab pos="-457200" algn="l"/>
                <a:tab pos="450850" algn="l"/>
                <a:tab pos="539750" algn="l"/>
                <a:tab pos="900113" algn="l"/>
              </a:tabLst>
              <a:defRPr/>
            </a:pPr>
            <a:endParaRPr lang="en-GB" sz="2000" b="1" u="none" dirty="0">
              <a:solidFill>
                <a:srgbClr val="003366"/>
              </a:solidFill>
              <a:latin typeface="Arial" charset="0"/>
            </a:endParaRPr>
          </a:p>
          <a:p>
            <a:pPr algn="just">
              <a:tabLst>
                <a:tab pos="-457200" algn="l"/>
                <a:tab pos="450850" algn="l"/>
                <a:tab pos="539750" algn="l"/>
                <a:tab pos="900113" algn="l"/>
              </a:tabLst>
              <a:defRPr/>
            </a:pPr>
            <a:endParaRPr lang="en-GB" sz="2000" b="1" dirty="0">
              <a:solidFill>
                <a:srgbClr val="003366"/>
              </a:solidFill>
              <a:latin typeface="Arial" charset="0"/>
            </a:endParaRPr>
          </a:p>
          <a:p>
            <a:pPr algn="just">
              <a:tabLst>
                <a:tab pos="-457200" algn="l"/>
                <a:tab pos="450850" algn="l"/>
                <a:tab pos="539750" algn="l"/>
                <a:tab pos="900113" algn="l"/>
              </a:tabLst>
              <a:defRPr/>
            </a:pPr>
            <a:endParaRPr lang="en-GB" sz="2000" b="1" u="none" dirty="0">
              <a:solidFill>
                <a:srgbClr val="003366"/>
              </a:solidFill>
              <a:latin typeface="Arial" charset="0"/>
            </a:endParaRPr>
          </a:p>
          <a:p>
            <a:pPr algn="just">
              <a:tabLst>
                <a:tab pos="-457200" algn="l"/>
                <a:tab pos="450850" algn="l"/>
                <a:tab pos="539750" algn="l"/>
                <a:tab pos="900113" algn="l"/>
              </a:tabLst>
              <a:defRPr/>
            </a:pPr>
            <a:endParaRPr lang="en-GB" sz="2000" b="1" dirty="0">
              <a:solidFill>
                <a:srgbClr val="003366"/>
              </a:solidFill>
              <a:latin typeface="Arial" charset="0"/>
            </a:endParaRPr>
          </a:p>
          <a:p>
            <a:pPr algn="just">
              <a:tabLst>
                <a:tab pos="-457200" algn="l"/>
                <a:tab pos="450850" algn="l"/>
                <a:tab pos="539750" algn="l"/>
                <a:tab pos="900113" algn="l"/>
              </a:tabLst>
              <a:defRPr/>
            </a:pPr>
            <a:endParaRPr lang="en-GB" sz="2000" b="1" u="none" dirty="0">
              <a:solidFill>
                <a:srgbClr val="003366"/>
              </a:solidFill>
              <a:latin typeface="Arial" charset="0"/>
            </a:endParaRPr>
          </a:p>
          <a:p>
            <a:pPr algn="just">
              <a:tabLst>
                <a:tab pos="-457200" algn="l"/>
                <a:tab pos="450850" algn="l"/>
                <a:tab pos="539750" algn="l"/>
                <a:tab pos="900113" algn="l"/>
              </a:tabLst>
              <a:defRPr/>
            </a:pPr>
            <a:endParaRPr lang="en-GB" u="none" dirty="0">
              <a:latin typeface="Arial" charset="0"/>
            </a:endParaRPr>
          </a:p>
          <a:p>
            <a:pPr algn="just">
              <a:tabLst>
                <a:tab pos="-457200" algn="l"/>
                <a:tab pos="450850" algn="l"/>
                <a:tab pos="539750" algn="l"/>
                <a:tab pos="900113" algn="l"/>
              </a:tabLst>
              <a:defRPr/>
            </a:pPr>
            <a:endParaRPr lang="en-GB" b="1" i="1" u="none" dirty="0">
              <a:latin typeface="Arial" charset="0"/>
            </a:endParaRPr>
          </a:p>
          <a:p>
            <a:pPr algn="just">
              <a:tabLst>
                <a:tab pos="-457200" algn="l"/>
                <a:tab pos="450850" algn="l"/>
                <a:tab pos="539750" algn="l"/>
                <a:tab pos="900113" algn="l"/>
              </a:tabLst>
              <a:defRPr/>
            </a:pPr>
            <a:endParaRPr lang="en-GB" u="none" dirty="0">
              <a:latin typeface="Arial" charset="0"/>
            </a:endParaRPr>
          </a:p>
          <a:p>
            <a:pPr algn="just">
              <a:tabLst>
                <a:tab pos="-457200" algn="l"/>
                <a:tab pos="450850" algn="l"/>
                <a:tab pos="539750" algn="l"/>
                <a:tab pos="900113" algn="l"/>
              </a:tabLst>
              <a:defRPr/>
            </a:pPr>
            <a:endParaRPr lang="en-GB" u="none" dirty="0">
              <a:latin typeface="Arial" charset="0"/>
            </a:endParaRPr>
          </a:p>
          <a:p>
            <a:pPr algn="just">
              <a:tabLst>
                <a:tab pos="-457200" algn="l"/>
                <a:tab pos="450850" algn="l"/>
                <a:tab pos="539750" algn="l"/>
                <a:tab pos="900113" algn="l"/>
              </a:tabLst>
              <a:defRPr/>
            </a:pPr>
            <a:endParaRPr lang="en-GB" u="none" dirty="0">
              <a:latin typeface="Arial" charset="0"/>
            </a:endParaRPr>
          </a:p>
          <a:p>
            <a:pPr algn="just">
              <a:tabLst>
                <a:tab pos="-457200" algn="l"/>
                <a:tab pos="450850" algn="l"/>
                <a:tab pos="539750" algn="l"/>
                <a:tab pos="900113" algn="l"/>
              </a:tabLst>
              <a:defRPr/>
            </a:pPr>
            <a:endParaRPr lang="en-GB" u="none" dirty="0">
              <a:latin typeface="Arial" charset="0"/>
            </a:endParaRPr>
          </a:p>
          <a:p>
            <a:pPr algn="just">
              <a:tabLst>
                <a:tab pos="-457200" algn="l"/>
                <a:tab pos="450850" algn="l"/>
                <a:tab pos="539750" algn="l"/>
                <a:tab pos="900113" algn="l"/>
              </a:tabLst>
              <a:defRPr/>
            </a:pPr>
            <a:endParaRPr lang="en-GB" u="none" dirty="0">
              <a:latin typeface="Arial" charset="0"/>
            </a:endParaRPr>
          </a:p>
          <a:p>
            <a:pPr algn="just">
              <a:tabLst>
                <a:tab pos="-457200" algn="l"/>
                <a:tab pos="450850" algn="l"/>
                <a:tab pos="539750" algn="l"/>
                <a:tab pos="900113" algn="l"/>
              </a:tabLst>
              <a:defRPr/>
            </a:pPr>
            <a:endParaRPr lang="en-GB" u="none" dirty="0">
              <a:latin typeface="Arial" charset="0"/>
            </a:endParaRPr>
          </a:p>
          <a:p>
            <a:pPr algn="just">
              <a:tabLst>
                <a:tab pos="-457200" algn="l"/>
                <a:tab pos="450850" algn="l"/>
                <a:tab pos="539750" algn="l"/>
                <a:tab pos="900113" algn="l"/>
              </a:tabLst>
              <a:defRPr/>
            </a:pPr>
            <a:endParaRPr lang="en-GB" u="none" dirty="0">
              <a:latin typeface="Arial" charset="0"/>
            </a:endParaRPr>
          </a:p>
          <a:p>
            <a:pPr algn="just">
              <a:tabLst>
                <a:tab pos="-457200" algn="l"/>
                <a:tab pos="450850" algn="l"/>
                <a:tab pos="539750" algn="l"/>
                <a:tab pos="900113" algn="l"/>
              </a:tabLst>
              <a:defRPr/>
            </a:pPr>
            <a:endParaRPr lang="en-GB" sz="2000" u="none" dirty="0">
              <a:latin typeface="Arial" charset="0"/>
            </a:endParaRPr>
          </a:p>
          <a:p>
            <a:pPr algn="just">
              <a:tabLst>
                <a:tab pos="-457200" algn="l"/>
                <a:tab pos="450850" algn="l"/>
                <a:tab pos="539750" algn="l"/>
                <a:tab pos="900113" algn="l"/>
              </a:tabLst>
              <a:defRPr/>
            </a:pPr>
            <a:endParaRPr lang="it-IT" sz="2000" b="1" u="none" dirty="0">
              <a:solidFill>
                <a:srgbClr val="FF0000"/>
              </a:solidFill>
              <a:latin typeface="Arial" charset="0"/>
            </a:endParaRPr>
          </a:p>
          <a:p>
            <a:pPr algn="just" eaLnBrk="0" hangingPunct="0">
              <a:tabLst>
                <a:tab pos="-457200" algn="l"/>
                <a:tab pos="450850" algn="l"/>
                <a:tab pos="539750" algn="l"/>
                <a:tab pos="900113" algn="l"/>
              </a:tabLst>
              <a:defRPr/>
            </a:pPr>
            <a:endParaRPr lang="en-US" u="none" dirty="0">
              <a:latin typeface="Arial" charset="0"/>
              <a:ea typeface="Times New Roman" pitchFamily="18" charset="0"/>
              <a:cs typeface="Arial" charset="0"/>
            </a:endParaRPr>
          </a:p>
          <a:p>
            <a:pPr algn="just" eaLnBrk="0" hangingPunct="0">
              <a:tabLst>
                <a:tab pos="-457200" algn="l"/>
                <a:tab pos="450850" algn="l"/>
                <a:tab pos="539750" algn="l"/>
                <a:tab pos="900113" algn="l"/>
              </a:tabLst>
              <a:defRPr/>
            </a:pPr>
            <a:endParaRPr lang="en-US" sz="1400" b="1" u="none" dirty="0">
              <a:latin typeface="Arial" charset="0"/>
              <a:cs typeface="Arial" charset="0"/>
            </a:endParaRPr>
          </a:p>
          <a:p>
            <a:pPr algn="just" eaLnBrk="0" hangingPunct="0">
              <a:tabLst>
                <a:tab pos="-457200" algn="l"/>
                <a:tab pos="450850" algn="l"/>
                <a:tab pos="539750" algn="l"/>
                <a:tab pos="900113" algn="l"/>
              </a:tabLst>
              <a:defRPr/>
            </a:pPr>
            <a:endParaRPr lang="en-US" sz="1400" b="1" u="none" dirty="0">
              <a:latin typeface="Arial" charset="0"/>
              <a:cs typeface="Arial" charset="0"/>
            </a:endParaRPr>
          </a:p>
          <a:p>
            <a:pPr algn="just" eaLnBrk="0" hangingPunct="0">
              <a:tabLst>
                <a:tab pos="-457200" algn="l"/>
                <a:tab pos="450850" algn="l"/>
                <a:tab pos="539750" algn="l"/>
                <a:tab pos="900113" algn="l"/>
              </a:tabLst>
              <a:defRPr/>
            </a:pPr>
            <a:endParaRPr lang="en-US" sz="1400" u="none" dirty="0"/>
          </a:p>
        </p:txBody>
      </p:sp>
      <p:pic>
        <p:nvPicPr>
          <p:cNvPr id="25604" name="Picture 2"/>
          <p:cNvPicPr>
            <a:picLocks noChangeAspect="1" noChangeArrowheads="1"/>
          </p:cNvPicPr>
          <p:nvPr/>
        </p:nvPicPr>
        <p:blipFill>
          <a:blip r:embed="rId3"/>
          <a:srcRect/>
          <a:stretch>
            <a:fillRect/>
          </a:stretch>
        </p:blipFill>
        <p:spPr bwMode="auto">
          <a:xfrm>
            <a:off x="1042988" y="2924175"/>
            <a:ext cx="2063750" cy="2698750"/>
          </a:xfrm>
          <a:prstGeom prst="rect">
            <a:avLst/>
          </a:prstGeom>
          <a:noFill/>
          <a:ln w="9525">
            <a:noFill/>
            <a:miter lim="800000"/>
            <a:headEnd/>
            <a:tailEnd/>
          </a:ln>
        </p:spPr>
      </p:pic>
      <p:pic>
        <p:nvPicPr>
          <p:cNvPr id="25605" name="Picture 2"/>
          <p:cNvPicPr>
            <a:picLocks noChangeAspect="1" noChangeArrowheads="1"/>
          </p:cNvPicPr>
          <p:nvPr/>
        </p:nvPicPr>
        <p:blipFill>
          <a:blip r:embed="rId4"/>
          <a:srcRect/>
          <a:stretch>
            <a:fillRect/>
          </a:stretch>
        </p:blipFill>
        <p:spPr bwMode="auto">
          <a:xfrm>
            <a:off x="4500563" y="3068638"/>
            <a:ext cx="3905250" cy="226853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7050" y="139700"/>
            <a:ext cx="7124700" cy="496888"/>
          </a:xfrm>
        </p:spPr>
        <p:txBody>
          <a:bodyPr lIns="0" tIns="0" rIns="0" bIns="0"/>
          <a:lstStyle/>
          <a:p>
            <a:pPr eaLnBrk="1" hangingPunct="1">
              <a:defRPr/>
            </a:pPr>
            <a:r>
              <a:rPr lang="en-GB" sz="2400" dirty="0" smtClean="0">
                <a:effectLst>
                  <a:outerShdw blurRad="38100" dist="38100" dir="2700000" algn="tl">
                    <a:srgbClr val="000000">
                      <a:alpha val="43137"/>
                    </a:srgbClr>
                  </a:outerShdw>
                </a:effectLst>
                <a:latin typeface="Segoe Script" pitchFamily="34" charset="0"/>
              </a:rPr>
              <a:t>Rider training / Driver awareness</a:t>
            </a:r>
            <a:endParaRPr lang="it-IT" sz="2400" dirty="0" smtClean="0">
              <a:effectLst>
                <a:outerShdw blurRad="38100" dist="38100" dir="2700000" algn="tl">
                  <a:srgbClr val="000000">
                    <a:alpha val="43137"/>
                  </a:srgbClr>
                </a:outerShdw>
              </a:effectLst>
              <a:latin typeface="Segoe Script" pitchFamily="34" charset="0"/>
            </a:endParaRPr>
          </a:p>
        </p:txBody>
      </p:sp>
      <p:sp>
        <p:nvSpPr>
          <p:cNvPr id="488453" name="Rectangle 5"/>
          <p:cNvSpPr>
            <a:spLocks noChangeArrowheads="1"/>
          </p:cNvSpPr>
          <p:nvPr/>
        </p:nvSpPr>
        <p:spPr bwMode="auto">
          <a:xfrm>
            <a:off x="2411413" y="446088"/>
            <a:ext cx="6732587" cy="4894262"/>
          </a:xfrm>
          <a:prstGeom prst="rect">
            <a:avLst/>
          </a:prstGeom>
          <a:noFill/>
          <a:ln w="9525">
            <a:noFill/>
            <a:miter lim="800000"/>
            <a:headEnd/>
            <a:tailEnd/>
          </a:ln>
          <a:effectLst/>
        </p:spPr>
        <p:txBody>
          <a:bodyPr lIns="269790" anchor="ctr">
            <a:spAutoFit/>
          </a:bodyPr>
          <a:lstStyle/>
          <a:p>
            <a:pPr algn="just">
              <a:tabLst>
                <a:tab pos="-457200" algn="l"/>
                <a:tab pos="450850" algn="l"/>
                <a:tab pos="539750" algn="l"/>
                <a:tab pos="900113" algn="l"/>
              </a:tabLst>
              <a:defRPr/>
            </a:pPr>
            <a:endParaRPr lang="en-GB" sz="2000" u="none" dirty="0">
              <a:uFill>
                <a:solidFill>
                  <a:schemeClr val="bg1"/>
                </a:solidFill>
              </a:uFill>
              <a:latin typeface="Arial" pitchFamily="34" charset="0"/>
            </a:endParaRPr>
          </a:p>
          <a:p>
            <a:pPr algn="just">
              <a:buFont typeface="Wingdings" pitchFamily="2" charset="2"/>
              <a:buChar char="§"/>
              <a:tabLst>
                <a:tab pos="-457200" algn="l"/>
                <a:tab pos="450850" algn="l"/>
                <a:tab pos="539750" algn="l"/>
                <a:tab pos="900113" algn="l"/>
              </a:tabLst>
              <a:defRPr/>
            </a:pPr>
            <a:r>
              <a:rPr lang="en-GB" sz="2000" b="1" u="none" dirty="0">
                <a:solidFill>
                  <a:srgbClr val="003366"/>
                </a:solidFill>
                <a:uFill>
                  <a:solidFill>
                    <a:schemeClr val="bg1"/>
                  </a:solidFill>
                </a:uFill>
                <a:latin typeface="Arial" pitchFamily="34" charset="0"/>
              </a:rPr>
              <a:t> </a:t>
            </a:r>
            <a:r>
              <a:rPr lang="en-GB" b="1" u="none" dirty="0">
                <a:solidFill>
                  <a:srgbClr val="003366"/>
                </a:solidFill>
                <a:uFill>
                  <a:solidFill>
                    <a:schemeClr val="bg1"/>
                  </a:solidFill>
                </a:uFill>
                <a:latin typeface="Calibri" pitchFamily="34" charset="0"/>
              </a:rPr>
              <a:t>900 </a:t>
            </a:r>
            <a:r>
              <a:rPr lang="en-GB" b="1" dirty="0">
                <a:solidFill>
                  <a:srgbClr val="003366"/>
                </a:solidFill>
                <a:effectLst>
                  <a:outerShdw blurRad="38100" dist="38100" dir="2700000" algn="tl">
                    <a:srgbClr val="000000">
                      <a:alpha val="43137"/>
                    </a:srgbClr>
                  </a:outerShdw>
                </a:effectLst>
                <a:uFill>
                  <a:solidFill>
                    <a:schemeClr val="bg1"/>
                  </a:solidFill>
                </a:uFill>
                <a:latin typeface="Calibri" pitchFamily="34" charset="0"/>
              </a:rPr>
              <a:t>high school students </a:t>
            </a:r>
            <a:r>
              <a:rPr lang="en-GB" b="1" u="none" dirty="0">
                <a:solidFill>
                  <a:srgbClr val="003366"/>
                </a:solidFill>
                <a:uFill>
                  <a:solidFill>
                    <a:schemeClr val="bg1"/>
                  </a:solidFill>
                </a:uFill>
                <a:latin typeface="Calibri" pitchFamily="34" charset="0"/>
              </a:rPr>
              <a:t>in PTW safety campaign in Rome</a:t>
            </a:r>
          </a:p>
          <a:p>
            <a:pPr algn="just">
              <a:buFont typeface="Wingdings" pitchFamily="2" charset="2"/>
              <a:buChar char="§"/>
              <a:tabLst>
                <a:tab pos="-457200" algn="l"/>
                <a:tab pos="450850" algn="l"/>
                <a:tab pos="539750" algn="l"/>
                <a:tab pos="900113" algn="l"/>
              </a:tabLst>
              <a:defRPr/>
            </a:pPr>
            <a:r>
              <a:rPr lang="en-GB" b="1" u="none" dirty="0">
                <a:solidFill>
                  <a:srgbClr val="003366"/>
                </a:solidFill>
                <a:uFill>
                  <a:solidFill>
                    <a:schemeClr val="bg1"/>
                  </a:solidFill>
                </a:uFill>
                <a:latin typeface="Calibri" pitchFamily="34" charset="0"/>
              </a:rPr>
              <a:t> </a:t>
            </a:r>
            <a:r>
              <a:rPr lang="en-GB" b="1" dirty="0">
                <a:solidFill>
                  <a:srgbClr val="003366"/>
                </a:solidFill>
                <a:effectLst>
                  <a:outerShdw blurRad="38100" dist="38100" dir="2700000" algn="tl">
                    <a:srgbClr val="000000">
                      <a:alpha val="43137"/>
                    </a:srgbClr>
                  </a:outerShdw>
                </a:effectLst>
                <a:uFill>
                  <a:solidFill>
                    <a:schemeClr val="bg1"/>
                  </a:solidFill>
                </a:uFill>
                <a:latin typeface="Calibri" pitchFamily="34" charset="0"/>
              </a:rPr>
              <a:t>Employer-based promotion </a:t>
            </a:r>
            <a:r>
              <a:rPr lang="en-GB" b="1" u="none" dirty="0">
                <a:solidFill>
                  <a:srgbClr val="003366"/>
                </a:solidFill>
                <a:uFill>
                  <a:solidFill>
                    <a:schemeClr val="bg1"/>
                  </a:solidFill>
                </a:uFill>
                <a:latin typeface="Calibri" pitchFamily="34" charset="0"/>
              </a:rPr>
              <a:t>of rider training programmes in London (Bike Safe) and Barcelona - hundreds of riders trained</a:t>
            </a:r>
          </a:p>
          <a:p>
            <a:pPr algn="just">
              <a:buFont typeface="Wingdings" pitchFamily="2" charset="2"/>
              <a:buChar char="§"/>
              <a:tabLst>
                <a:tab pos="-457200" algn="l"/>
                <a:tab pos="450850" algn="l"/>
                <a:tab pos="539750" algn="l"/>
                <a:tab pos="900113" algn="l"/>
              </a:tabLst>
              <a:defRPr/>
            </a:pPr>
            <a:r>
              <a:rPr lang="en-GB" b="1" u="none" dirty="0">
                <a:solidFill>
                  <a:srgbClr val="003366"/>
                </a:solidFill>
                <a:uFill>
                  <a:solidFill>
                    <a:schemeClr val="bg1"/>
                  </a:solidFill>
                </a:uFill>
                <a:latin typeface="Calibri" pitchFamily="34" charset="0"/>
              </a:rPr>
              <a:t> Dissemination of </a:t>
            </a:r>
            <a:r>
              <a:rPr lang="en-GB" b="1" dirty="0">
                <a:solidFill>
                  <a:srgbClr val="003366"/>
                </a:solidFill>
                <a:effectLst>
                  <a:outerShdw blurRad="38100" dist="38100" dir="2700000" algn="tl">
                    <a:srgbClr val="000000">
                      <a:alpha val="43137"/>
                    </a:srgbClr>
                  </a:outerShdw>
                </a:effectLst>
                <a:uFill>
                  <a:solidFill>
                    <a:schemeClr val="bg1"/>
                  </a:solidFill>
                </a:uFill>
                <a:latin typeface="Calibri" pitchFamily="34" charset="0"/>
              </a:rPr>
              <a:t>Paris Road Safety Charter</a:t>
            </a:r>
            <a:endParaRPr lang="en-GB" b="1" u="none" dirty="0">
              <a:solidFill>
                <a:srgbClr val="003366"/>
              </a:solidFill>
              <a:uFill>
                <a:solidFill>
                  <a:schemeClr val="bg1"/>
                </a:solidFill>
              </a:uFill>
              <a:latin typeface="Calibri" pitchFamily="34" charset="0"/>
            </a:endParaRPr>
          </a:p>
          <a:p>
            <a:pPr algn="just">
              <a:buFont typeface="Wingdings" pitchFamily="2" charset="2"/>
              <a:buChar char="§"/>
              <a:tabLst>
                <a:tab pos="-457200" algn="l"/>
                <a:tab pos="450850" algn="l"/>
                <a:tab pos="539750" algn="l"/>
                <a:tab pos="900113" algn="l"/>
              </a:tabLst>
              <a:defRPr/>
            </a:pPr>
            <a:r>
              <a:rPr lang="en-GB" b="1" dirty="0">
                <a:solidFill>
                  <a:srgbClr val="003366"/>
                </a:solidFill>
                <a:effectLst>
                  <a:outerShdw blurRad="38100" dist="38100" dir="2700000" algn="tl">
                    <a:srgbClr val="000000">
                      <a:alpha val="43137"/>
                    </a:srgbClr>
                  </a:outerShdw>
                </a:effectLst>
                <a:uFill>
                  <a:solidFill>
                    <a:schemeClr val="bg1"/>
                  </a:solidFill>
                </a:uFill>
                <a:latin typeface="Calibri" pitchFamily="34" charset="0"/>
              </a:rPr>
              <a:t> Protective equipment for riders’ campaign</a:t>
            </a:r>
          </a:p>
          <a:p>
            <a:pPr algn="just">
              <a:tabLst>
                <a:tab pos="-457200" algn="l"/>
                <a:tab pos="450850" algn="l"/>
                <a:tab pos="539750" algn="l"/>
                <a:tab pos="900113" algn="l"/>
              </a:tabLst>
              <a:defRPr/>
            </a:pPr>
            <a:r>
              <a:rPr lang="en-GB" b="1" u="none" dirty="0">
                <a:solidFill>
                  <a:srgbClr val="003366"/>
                </a:solidFill>
                <a:uFill>
                  <a:solidFill>
                    <a:schemeClr val="bg1"/>
                  </a:solidFill>
                </a:uFill>
                <a:latin typeface="Segoe Script" pitchFamily="34" charset="0"/>
              </a:rPr>
              <a:t>English, French, German, Italian, Spanish,   Swedish,  Dutch, Greek </a:t>
            </a:r>
            <a:r>
              <a:rPr lang="en-GB" b="1" u="none" dirty="0">
                <a:solidFill>
                  <a:srgbClr val="003366"/>
                </a:solidFill>
                <a:uFill>
                  <a:solidFill>
                    <a:schemeClr val="bg1"/>
                  </a:solidFill>
                </a:uFill>
                <a:latin typeface="Calibri" pitchFamily="34" charset="0"/>
              </a:rPr>
              <a:t>– </a:t>
            </a:r>
          </a:p>
          <a:p>
            <a:pPr algn="just">
              <a:tabLst>
                <a:tab pos="-457200" algn="l"/>
                <a:tab pos="450850" algn="l"/>
                <a:tab pos="539750" algn="l"/>
                <a:tab pos="900113" algn="l"/>
              </a:tabLst>
              <a:defRPr/>
            </a:pPr>
            <a:endParaRPr lang="en-GB" dirty="0">
              <a:uFill>
                <a:solidFill>
                  <a:schemeClr val="bg1"/>
                </a:solidFill>
              </a:uFill>
              <a:latin typeface="Arial" pitchFamily="34" charset="0"/>
            </a:endParaRPr>
          </a:p>
          <a:p>
            <a:pPr algn="just">
              <a:tabLst>
                <a:tab pos="-457200" algn="l"/>
                <a:tab pos="450850" algn="l"/>
                <a:tab pos="539750" algn="l"/>
                <a:tab pos="900113" algn="l"/>
              </a:tabLst>
              <a:defRPr/>
            </a:pPr>
            <a:endParaRPr lang="en-GB" dirty="0">
              <a:uFill>
                <a:solidFill>
                  <a:schemeClr val="bg1"/>
                </a:solidFill>
              </a:uFill>
              <a:latin typeface="Arial" pitchFamily="34" charset="0"/>
            </a:endParaRPr>
          </a:p>
          <a:p>
            <a:pPr algn="just" eaLnBrk="0" hangingPunct="0">
              <a:tabLst>
                <a:tab pos="-457200" algn="l"/>
                <a:tab pos="450850" algn="l"/>
                <a:tab pos="539750" algn="l"/>
                <a:tab pos="900113" algn="l"/>
              </a:tabLst>
              <a:defRPr/>
            </a:pPr>
            <a:endParaRPr lang="en-US" sz="1400" b="1" u="none" dirty="0">
              <a:latin typeface="Arial" pitchFamily="34" charset="0"/>
              <a:cs typeface="Arial" pitchFamily="34" charset="0"/>
            </a:endParaRPr>
          </a:p>
          <a:p>
            <a:pPr algn="just" eaLnBrk="0" hangingPunct="0">
              <a:tabLst>
                <a:tab pos="-457200" algn="l"/>
                <a:tab pos="450850" algn="l"/>
                <a:tab pos="539750" algn="l"/>
                <a:tab pos="900113" algn="l"/>
              </a:tabLst>
              <a:defRPr/>
            </a:pPr>
            <a:endParaRPr lang="en-US" sz="1400" u="none" dirty="0"/>
          </a:p>
        </p:txBody>
      </p:sp>
      <p:pic>
        <p:nvPicPr>
          <p:cNvPr id="26628" name="Picture 2"/>
          <p:cNvPicPr>
            <a:picLocks noChangeAspect="1" noChangeArrowheads="1"/>
          </p:cNvPicPr>
          <p:nvPr/>
        </p:nvPicPr>
        <p:blipFill>
          <a:blip r:embed="rId3"/>
          <a:srcRect/>
          <a:stretch>
            <a:fillRect/>
          </a:stretch>
        </p:blipFill>
        <p:spPr bwMode="auto">
          <a:xfrm>
            <a:off x="0" y="908050"/>
            <a:ext cx="2500313" cy="3632200"/>
          </a:xfrm>
          <a:prstGeom prst="rect">
            <a:avLst/>
          </a:prstGeom>
          <a:noFill/>
          <a:ln w="9525">
            <a:noFill/>
            <a:miter lim="800000"/>
            <a:headEnd/>
            <a:tailEnd/>
          </a:ln>
        </p:spPr>
      </p:pic>
      <p:pic>
        <p:nvPicPr>
          <p:cNvPr id="26629" name="Picture 11"/>
          <p:cNvPicPr>
            <a:picLocks noGrp="1" noChangeAspect="1" noChangeArrowheads="1"/>
          </p:cNvPicPr>
          <p:nvPr>
            <p:ph idx="1"/>
          </p:nvPr>
        </p:nvPicPr>
        <p:blipFill>
          <a:blip r:embed="rId4"/>
          <a:srcRect/>
          <a:stretch>
            <a:fillRect/>
          </a:stretch>
        </p:blipFill>
        <p:spPr>
          <a:xfrm>
            <a:off x="2411413" y="4221163"/>
            <a:ext cx="3651250" cy="2339975"/>
          </a:xfrm>
          <a:noFill/>
        </p:spPr>
      </p:pic>
      <p:pic>
        <p:nvPicPr>
          <p:cNvPr id="26630" name="Picture 12"/>
          <p:cNvPicPr>
            <a:picLocks noChangeAspect="1" noChangeArrowheads="1"/>
          </p:cNvPicPr>
          <p:nvPr/>
        </p:nvPicPr>
        <p:blipFill>
          <a:blip r:embed="rId5"/>
          <a:srcRect/>
          <a:stretch>
            <a:fillRect/>
          </a:stretch>
        </p:blipFill>
        <p:spPr bwMode="auto">
          <a:xfrm>
            <a:off x="6156325" y="4149725"/>
            <a:ext cx="3036888" cy="2411413"/>
          </a:xfrm>
          <a:prstGeom prst="rect">
            <a:avLst/>
          </a:prstGeom>
          <a:noFill/>
          <a:ln w="9525">
            <a:noFill/>
            <a:miter lim="800000"/>
            <a:headEnd/>
            <a:tailEnd/>
          </a:ln>
        </p:spPr>
      </p:pic>
      <p:pic>
        <p:nvPicPr>
          <p:cNvPr id="26631" name="Picture 8" descr="http://www.acem.eu/media/m_eSUM_tb_27472.gif"/>
          <p:cNvPicPr>
            <a:picLocks noChangeAspect="1" noChangeArrowheads="1"/>
          </p:cNvPicPr>
          <p:nvPr/>
        </p:nvPicPr>
        <p:blipFill>
          <a:blip r:embed="rId6"/>
          <a:srcRect/>
          <a:stretch>
            <a:fillRect/>
          </a:stretch>
        </p:blipFill>
        <p:spPr bwMode="auto">
          <a:xfrm>
            <a:off x="0" y="4724400"/>
            <a:ext cx="2844800" cy="2124075"/>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0" y="2286000"/>
            <a:ext cx="9144000" cy="1143000"/>
          </a:xfrm>
          <a:prstGeom prst="rect">
            <a:avLst/>
          </a:prstGeom>
          <a:noFill/>
          <a:ln w="9525">
            <a:noFill/>
            <a:miter lim="800000"/>
            <a:headEnd/>
            <a:tailEnd/>
          </a:ln>
        </p:spPr>
        <p:txBody>
          <a:bodyPr anchor="ctr"/>
          <a:lstStyle/>
          <a:p>
            <a:pPr algn="ctr"/>
            <a:endParaRPr lang="en-US" sz="3600" b="1">
              <a:solidFill>
                <a:srgbClr val="0019A8"/>
              </a:solidFill>
            </a:endParaRPr>
          </a:p>
        </p:txBody>
      </p:sp>
      <p:sp>
        <p:nvSpPr>
          <p:cNvPr id="27651" name="Rectangle 5"/>
          <p:cNvSpPr>
            <a:spLocks noChangeArrowheads="1"/>
          </p:cNvSpPr>
          <p:nvPr/>
        </p:nvSpPr>
        <p:spPr bwMode="auto">
          <a:xfrm>
            <a:off x="0" y="3276600"/>
            <a:ext cx="9144000" cy="609600"/>
          </a:xfrm>
          <a:prstGeom prst="rect">
            <a:avLst/>
          </a:prstGeom>
          <a:noFill/>
          <a:ln w="9525">
            <a:noFill/>
            <a:miter lim="800000"/>
            <a:headEnd/>
            <a:tailEnd/>
          </a:ln>
        </p:spPr>
        <p:txBody>
          <a:bodyPr/>
          <a:lstStyle/>
          <a:p>
            <a:pPr marL="342900" indent="-342900" algn="ctr">
              <a:spcBef>
                <a:spcPct val="75000"/>
              </a:spcBef>
            </a:pPr>
            <a:endParaRPr lang="en-US" b="1">
              <a:solidFill>
                <a:schemeClr val="bg1"/>
              </a:solidFill>
            </a:endParaRPr>
          </a:p>
        </p:txBody>
      </p:sp>
      <p:pic>
        <p:nvPicPr>
          <p:cNvPr id="27652" name="Picture 9" descr="logo_web"/>
          <p:cNvPicPr>
            <a:picLocks noChangeAspect="1" noChangeArrowheads="1"/>
          </p:cNvPicPr>
          <p:nvPr/>
        </p:nvPicPr>
        <p:blipFill>
          <a:blip r:embed="rId3"/>
          <a:srcRect/>
          <a:stretch>
            <a:fillRect/>
          </a:stretch>
        </p:blipFill>
        <p:spPr bwMode="auto">
          <a:xfrm>
            <a:off x="0" y="0"/>
            <a:ext cx="2066925" cy="762000"/>
          </a:xfrm>
          <a:prstGeom prst="rect">
            <a:avLst/>
          </a:prstGeom>
          <a:noFill/>
          <a:ln w="9525">
            <a:noFill/>
            <a:miter lim="800000"/>
            <a:headEnd/>
            <a:tailEnd/>
          </a:ln>
        </p:spPr>
      </p:pic>
      <p:sp>
        <p:nvSpPr>
          <p:cNvPr id="27653" name="Rectangle 2"/>
          <p:cNvSpPr>
            <a:spLocks noGrp="1" noChangeArrowheads="1"/>
          </p:cNvSpPr>
          <p:nvPr>
            <p:ph type="title"/>
          </p:nvPr>
        </p:nvSpPr>
        <p:spPr>
          <a:xfrm>
            <a:off x="1331913" y="1484313"/>
            <a:ext cx="6378575" cy="1143000"/>
          </a:xfrm>
        </p:spPr>
        <p:txBody>
          <a:bodyPr/>
          <a:lstStyle/>
          <a:p>
            <a:pPr algn="ctr"/>
            <a:r>
              <a:rPr lang="en-GB" sz="3200" smtClean="0">
                <a:solidFill>
                  <a:schemeClr val="tx1"/>
                </a:solidFill>
                <a:latin typeface="Calibri" pitchFamily="34" charset="0"/>
                <a:ea typeface="ＭＳ Ｐゴシック" pitchFamily="113" charset="-128"/>
                <a:cs typeface="Arial" charset="0"/>
              </a:rPr>
              <a:t>Good Practice Guide</a:t>
            </a:r>
            <a:endParaRPr lang="en-US" sz="3200" smtClean="0">
              <a:solidFill>
                <a:schemeClr val="tx1"/>
              </a:solidFill>
              <a:latin typeface="Calibri" pitchFamily="34" charset="0"/>
              <a:ea typeface="ＭＳ Ｐゴシック" pitchFamily="113" charset="-128"/>
              <a:cs typeface="Arial" charset="0"/>
            </a:endParaRPr>
          </a:p>
        </p:txBody>
      </p:sp>
      <p:sp>
        <p:nvSpPr>
          <p:cNvPr id="9" name="Rectangle 3"/>
          <p:cNvSpPr txBox="1">
            <a:spLocks noChangeArrowheads="1"/>
          </p:cNvSpPr>
          <p:nvPr/>
        </p:nvSpPr>
        <p:spPr bwMode="auto">
          <a:xfrm>
            <a:off x="1266825" y="2689225"/>
            <a:ext cx="6734175" cy="1158875"/>
          </a:xfrm>
          <a:prstGeom prst="rect">
            <a:avLst/>
          </a:prstGeom>
          <a:noFill/>
          <a:ln w="9525">
            <a:noFill/>
            <a:miter lim="800000"/>
            <a:headEnd/>
            <a:tailEnd/>
          </a:ln>
        </p:spPr>
        <p:txBody>
          <a:bodyPr/>
          <a:lstStyle/>
          <a:p>
            <a:pPr marL="342900" indent="-342900" algn="ctr">
              <a:spcBef>
                <a:spcPct val="75000"/>
              </a:spcBef>
              <a:defRPr/>
            </a:pPr>
            <a:r>
              <a:rPr lang="en-GB" sz="2800" b="1" u="none" kern="0" dirty="0">
                <a:latin typeface="Calibri" pitchFamily="34" charset="0"/>
                <a:ea typeface="ＭＳ Ｐゴシック" pitchFamily="50" charset="-128"/>
                <a:cs typeface="ＭＳ Ｐゴシック" pitchFamily="100" charset="-128"/>
              </a:rPr>
              <a:t>‘</a:t>
            </a:r>
            <a:r>
              <a:rPr lang="en-GB" sz="2800" b="1" i="1" u="none" kern="0" dirty="0">
                <a:latin typeface="Calibri" pitchFamily="34" charset="0"/>
                <a:ea typeface="ＭＳ Ｐゴシック" pitchFamily="50" charset="-128"/>
                <a:cs typeface="Arial" pitchFamily="34" charset="0"/>
              </a:rPr>
              <a:t>Identifying Good Practice to reduce PTW casualties in urban areas</a:t>
            </a:r>
            <a:r>
              <a:rPr lang="en-GB" sz="2800" b="1" u="none" kern="0" dirty="0">
                <a:latin typeface="Calibri" pitchFamily="34" charset="0"/>
                <a:ea typeface="ＭＳ Ｐゴシック" pitchFamily="50" charset="-128"/>
                <a:cs typeface="Arial" pitchFamily="34" charset="0"/>
              </a:rPr>
              <a:t>’</a:t>
            </a:r>
          </a:p>
        </p:txBody>
      </p:sp>
      <p:sp>
        <p:nvSpPr>
          <p:cNvPr id="7" name="Rectangle 2"/>
          <p:cNvSpPr txBox="1">
            <a:spLocks noChangeArrowheads="1"/>
          </p:cNvSpPr>
          <p:nvPr/>
        </p:nvSpPr>
        <p:spPr bwMode="auto">
          <a:xfrm>
            <a:off x="1797050" y="139700"/>
            <a:ext cx="7124700" cy="496888"/>
          </a:xfrm>
          <a:prstGeom prst="rect">
            <a:avLst/>
          </a:prstGeom>
          <a:noFill/>
          <a:ln w="9525">
            <a:noFill/>
            <a:miter lim="800000"/>
            <a:headEnd/>
            <a:tailEnd/>
          </a:ln>
        </p:spPr>
        <p:txBody>
          <a:bodyPr lIns="0" tIns="0" rIns="0" bIns="0" anchor="ctr"/>
          <a:lstStyle/>
          <a:p>
            <a:pPr algn="r">
              <a:defRPr/>
            </a:pPr>
            <a:r>
              <a:rPr lang="en-GB" b="1" u="none" kern="0" dirty="0">
                <a:solidFill>
                  <a:schemeClr val="bg1"/>
                </a:solidFill>
                <a:effectLst>
                  <a:outerShdw blurRad="38100" dist="38100" dir="2700000" algn="tl">
                    <a:srgbClr val="000000">
                      <a:alpha val="43137"/>
                    </a:srgbClr>
                  </a:outerShdw>
                </a:effectLst>
                <a:latin typeface="Segoe Script" pitchFamily="34" charset="0"/>
                <a:ea typeface="+mj-ea"/>
                <a:cs typeface="+mj-cs"/>
              </a:rPr>
              <a:t>5. Good Practice Guide</a:t>
            </a:r>
            <a:endParaRPr lang="it-IT" b="1" u="none" kern="0" dirty="0">
              <a:solidFill>
                <a:schemeClr val="bg1"/>
              </a:solidFill>
              <a:effectLst>
                <a:outerShdw blurRad="38100" dist="38100" dir="2700000" algn="tl">
                  <a:srgbClr val="000000">
                    <a:alpha val="43137"/>
                  </a:srgbClr>
                </a:outerShdw>
              </a:effectLst>
              <a:latin typeface="Segoe Script" pitchFamily="34" charset="0"/>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logo_web"/>
          <p:cNvPicPr>
            <a:picLocks noChangeAspect="1" noChangeArrowheads="1"/>
          </p:cNvPicPr>
          <p:nvPr/>
        </p:nvPicPr>
        <p:blipFill>
          <a:blip r:embed="rId3"/>
          <a:srcRect/>
          <a:stretch>
            <a:fillRect/>
          </a:stretch>
        </p:blipFill>
        <p:spPr bwMode="auto">
          <a:xfrm>
            <a:off x="0" y="0"/>
            <a:ext cx="2066925" cy="762000"/>
          </a:xfrm>
          <a:prstGeom prst="rect">
            <a:avLst/>
          </a:prstGeom>
          <a:noFill/>
          <a:ln w="9525">
            <a:noFill/>
            <a:miter lim="800000"/>
            <a:headEnd/>
            <a:tailEnd/>
          </a:ln>
        </p:spPr>
      </p:pic>
      <p:sp>
        <p:nvSpPr>
          <p:cNvPr id="6194" name="Text Box 50"/>
          <p:cNvSpPr txBox="1">
            <a:spLocks noChangeArrowheads="1"/>
          </p:cNvSpPr>
          <p:nvPr/>
        </p:nvSpPr>
        <p:spPr bwMode="auto">
          <a:xfrm>
            <a:off x="3648075" y="398463"/>
            <a:ext cx="1162050" cy="630237"/>
          </a:xfrm>
          <a:prstGeom prst="rect">
            <a:avLst/>
          </a:prstGeom>
          <a:solidFill>
            <a:srgbClr val="95B3D7"/>
          </a:solidFill>
          <a:ln w="38100">
            <a:solidFill>
              <a:srgbClr val="F2F2F2"/>
            </a:solidFill>
            <a:miter lim="800000"/>
            <a:headEnd/>
            <a:tailEnd/>
          </a:ln>
          <a:effectLst>
            <a:outerShdw dist="35921" dir="2700000" algn="ctr" rotWithShape="0">
              <a:srgbClr val="622423">
                <a:alpha val="50000"/>
              </a:srgbClr>
            </a:outerShdw>
          </a:effectLst>
        </p:spPr>
        <p:txBody>
          <a:bodyPr/>
          <a:lstStyle/>
          <a:p>
            <a:pPr algn="ctr">
              <a:defRPr/>
            </a:pPr>
            <a:r>
              <a:rPr lang="en-GB" sz="1200" b="1" dirty="0">
                <a:latin typeface="Arial" pitchFamily="34" charset="0"/>
                <a:ea typeface="ＭＳ Ｐゴシック" pitchFamily="50" charset="-128"/>
                <a:cs typeface="Arial" pitchFamily="34" charset="0"/>
              </a:rPr>
              <a:t>1</a:t>
            </a:r>
          </a:p>
          <a:p>
            <a:pPr algn="ctr">
              <a:defRPr/>
            </a:pPr>
            <a:r>
              <a:rPr lang="en-GB" sz="1100" dirty="0">
                <a:latin typeface="Arial" pitchFamily="34" charset="0"/>
                <a:ea typeface="ＭＳ Ｐゴシック" pitchFamily="50" charset="-128"/>
                <a:cs typeface="Arial" pitchFamily="34" charset="0"/>
              </a:rPr>
              <a:t>WP2</a:t>
            </a:r>
          </a:p>
          <a:p>
            <a:pPr algn="ctr">
              <a:defRPr/>
            </a:pPr>
            <a:r>
              <a:rPr lang="en-GB" sz="1100" dirty="0">
                <a:latin typeface="Arial" pitchFamily="34" charset="0"/>
                <a:ea typeface="ＭＳ Ｐゴシック" pitchFamily="50" charset="-128"/>
                <a:cs typeface="Arial" pitchFamily="34" charset="0"/>
              </a:rPr>
              <a:t>Benchmarking</a:t>
            </a:r>
          </a:p>
        </p:txBody>
      </p:sp>
      <p:sp>
        <p:nvSpPr>
          <p:cNvPr id="6195" name="Text Box 51"/>
          <p:cNvSpPr txBox="1">
            <a:spLocks noChangeArrowheads="1"/>
          </p:cNvSpPr>
          <p:nvPr/>
        </p:nvSpPr>
        <p:spPr bwMode="auto">
          <a:xfrm>
            <a:off x="3571875" y="1143000"/>
            <a:ext cx="1263650" cy="601663"/>
          </a:xfrm>
          <a:prstGeom prst="rect">
            <a:avLst/>
          </a:prstGeom>
          <a:solidFill>
            <a:srgbClr val="95B3D7"/>
          </a:solidFill>
          <a:ln w="38100">
            <a:solidFill>
              <a:srgbClr val="F2F2F2"/>
            </a:solidFill>
            <a:miter lim="800000"/>
            <a:headEnd/>
            <a:tailEnd/>
          </a:ln>
          <a:effectLst>
            <a:outerShdw dist="35921" dir="2700000" algn="ctr" rotWithShape="0">
              <a:srgbClr val="622423">
                <a:alpha val="50000"/>
              </a:srgbClr>
            </a:outerShdw>
          </a:effectLst>
        </p:spPr>
        <p:txBody>
          <a:bodyPr/>
          <a:lstStyle/>
          <a:p>
            <a:pPr algn="ctr">
              <a:defRPr/>
            </a:pPr>
            <a:r>
              <a:rPr lang="en-GB" sz="1200" b="1" dirty="0">
                <a:latin typeface="Arial" pitchFamily="34" charset="0"/>
                <a:ea typeface="ＭＳ Ｐゴシック" pitchFamily="50" charset="-128"/>
                <a:cs typeface="Arial" pitchFamily="34" charset="0"/>
              </a:rPr>
              <a:t>2</a:t>
            </a:r>
          </a:p>
          <a:p>
            <a:pPr algn="ctr">
              <a:defRPr/>
            </a:pPr>
            <a:r>
              <a:rPr lang="en-GB" sz="1100" dirty="0">
                <a:latin typeface="Arial" pitchFamily="34" charset="0"/>
                <a:ea typeface="ＭＳ Ｐゴシック" pitchFamily="50" charset="-128"/>
                <a:cs typeface="Arial" pitchFamily="34" charset="0"/>
              </a:rPr>
              <a:t>WP2</a:t>
            </a:r>
          </a:p>
          <a:p>
            <a:pPr algn="ctr">
              <a:defRPr/>
            </a:pPr>
            <a:r>
              <a:rPr lang="en-GB" sz="1100" dirty="0">
                <a:latin typeface="Arial" pitchFamily="34" charset="0"/>
                <a:ea typeface="ＭＳ Ｐゴシック" pitchFamily="50" charset="-128"/>
                <a:cs typeface="Arial" pitchFamily="34" charset="0"/>
              </a:rPr>
              <a:t>Conclusions</a:t>
            </a:r>
            <a:endParaRPr lang="en-US" sz="1100" dirty="0">
              <a:latin typeface="Arial" pitchFamily="34" charset="0"/>
              <a:ea typeface="ＭＳ Ｐゴシック" pitchFamily="50" charset="-128"/>
              <a:cs typeface="Arial" pitchFamily="34" charset="0"/>
            </a:endParaRPr>
          </a:p>
        </p:txBody>
      </p:sp>
      <p:sp>
        <p:nvSpPr>
          <p:cNvPr id="6196" name="Text Box 52"/>
          <p:cNvSpPr txBox="1">
            <a:spLocks noChangeArrowheads="1"/>
          </p:cNvSpPr>
          <p:nvPr/>
        </p:nvSpPr>
        <p:spPr bwMode="auto">
          <a:xfrm>
            <a:off x="2482850" y="1898650"/>
            <a:ext cx="1562100" cy="603250"/>
          </a:xfrm>
          <a:prstGeom prst="rect">
            <a:avLst/>
          </a:prstGeom>
          <a:solidFill>
            <a:srgbClr val="95B3D7"/>
          </a:solidFill>
          <a:ln w="38100">
            <a:solidFill>
              <a:srgbClr val="F2F2F2"/>
            </a:solidFill>
            <a:miter lim="800000"/>
            <a:headEnd/>
            <a:tailEnd/>
          </a:ln>
          <a:effectLst>
            <a:outerShdw dist="35921" dir="2700000" algn="ctr" rotWithShape="0">
              <a:srgbClr val="622423">
                <a:alpha val="50000"/>
              </a:srgbClr>
            </a:outerShdw>
          </a:effectLst>
        </p:spPr>
        <p:txBody>
          <a:bodyPr/>
          <a:lstStyle/>
          <a:p>
            <a:pPr algn="ctr">
              <a:defRPr/>
            </a:pPr>
            <a:r>
              <a:rPr lang="en-GB" sz="1200" b="1" dirty="0">
                <a:latin typeface="Arial" pitchFamily="34" charset="0"/>
                <a:ea typeface="ＭＳ Ｐゴシック" pitchFamily="50" charset="-128"/>
                <a:cs typeface="Arial" pitchFamily="34" charset="0"/>
              </a:rPr>
              <a:t>3</a:t>
            </a:r>
          </a:p>
          <a:p>
            <a:pPr algn="ctr">
              <a:defRPr/>
            </a:pPr>
            <a:r>
              <a:rPr lang="en-GB" sz="1100" dirty="0">
                <a:latin typeface="Arial" pitchFamily="34" charset="0"/>
                <a:ea typeface="ＭＳ Ｐゴシック" pitchFamily="50" charset="-128"/>
                <a:cs typeface="Arial" pitchFamily="34" charset="0"/>
              </a:rPr>
              <a:t>WP2</a:t>
            </a:r>
          </a:p>
          <a:p>
            <a:pPr algn="ctr">
              <a:defRPr/>
            </a:pPr>
            <a:r>
              <a:rPr lang="en-GB" sz="1100" dirty="0">
                <a:latin typeface="Arial" pitchFamily="34" charset="0"/>
                <a:ea typeface="ＭＳ Ｐゴシック" pitchFamily="50" charset="-128"/>
                <a:cs typeface="Arial" pitchFamily="34" charset="0"/>
              </a:rPr>
              <a:t>Recommendation 1</a:t>
            </a:r>
            <a:endParaRPr lang="en-US" sz="1100" dirty="0">
              <a:latin typeface="Arial" pitchFamily="34" charset="0"/>
              <a:ea typeface="ＭＳ Ｐゴシック" pitchFamily="50" charset="-128"/>
              <a:cs typeface="Arial" pitchFamily="34" charset="0"/>
            </a:endParaRPr>
          </a:p>
        </p:txBody>
      </p:sp>
      <p:sp>
        <p:nvSpPr>
          <p:cNvPr id="6197" name="Text Box 53"/>
          <p:cNvSpPr txBox="1">
            <a:spLocks noChangeArrowheads="1"/>
          </p:cNvSpPr>
          <p:nvPr/>
        </p:nvSpPr>
        <p:spPr bwMode="auto">
          <a:xfrm>
            <a:off x="4387850" y="1916113"/>
            <a:ext cx="1562100" cy="585787"/>
          </a:xfrm>
          <a:prstGeom prst="rect">
            <a:avLst/>
          </a:prstGeom>
          <a:solidFill>
            <a:srgbClr val="95B3D7"/>
          </a:solidFill>
          <a:ln w="38100">
            <a:solidFill>
              <a:srgbClr val="F2F2F2"/>
            </a:solidFill>
            <a:miter lim="800000"/>
            <a:headEnd/>
            <a:tailEnd/>
          </a:ln>
          <a:effectLst>
            <a:outerShdw dist="35921" dir="2700000" algn="ctr" rotWithShape="0">
              <a:srgbClr val="622423">
                <a:alpha val="50000"/>
              </a:srgbClr>
            </a:outerShdw>
          </a:effectLst>
        </p:spPr>
        <p:txBody>
          <a:bodyPr/>
          <a:lstStyle/>
          <a:p>
            <a:pPr algn="ctr">
              <a:defRPr/>
            </a:pPr>
            <a:r>
              <a:rPr lang="en-GB" sz="1200" b="1" dirty="0">
                <a:latin typeface="Arial" pitchFamily="34" charset="0"/>
                <a:ea typeface="ＭＳ Ｐゴシック" pitchFamily="50" charset="-128"/>
                <a:cs typeface="Arial" pitchFamily="34" charset="0"/>
              </a:rPr>
              <a:t>4</a:t>
            </a:r>
          </a:p>
          <a:p>
            <a:pPr algn="ctr">
              <a:defRPr/>
            </a:pPr>
            <a:r>
              <a:rPr lang="en-GB" sz="1100" dirty="0">
                <a:latin typeface="Arial" pitchFamily="34" charset="0"/>
                <a:ea typeface="ＭＳ Ｐゴシック" pitchFamily="50" charset="-128"/>
                <a:cs typeface="Arial" pitchFamily="34" charset="0"/>
              </a:rPr>
              <a:t>WP2</a:t>
            </a:r>
          </a:p>
          <a:p>
            <a:pPr algn="ctr">
              <a:defRPr/>
            </a:pPr>
            <a:r>
              <a:rPr lang="en-GB" sz="1100" dirty="0">
                <a:latin typeface="Arial" pitchFamily="34" charset="0"/>
                <a:ea typeface="ＭＳ Ｐゴシック" pitchFamily="50" charset="-128"/>
                <a:cs typeface="Arial" pitchFamily="34" charset="0"/>
              </a:rPr>
              <a:t>Recommendation 2</a:t>
            </a:r>
            <a:endParaRPr lang="en-US" sz="1100" dirty="0">
              <a:latin typeface="Arial" pitchFamily="34" charset="0"/>
              <a:ea typeface="ＭＳ Ｐゴシック" pitchFamily="50" charset="-128"/>
              <a:cs typeface="Arial" pitchFamily="34" charset="0"/>
            </a:endParaRPr>
          </a:p>
        </p:txBody>
      </p:sp>
      <p:sp>
        <p:nvSpPr>
          <p:cNvPr id="6198" name="Text Box 54"/>
          <p:cNvSpPr txBox="1">
            <a:spLocks noChangeArrowheads="1"/>
          </p:cNvSpPr>
          <p:nvPr/>
        </p:nvSpPr>
        <p:spPr bwMode="auto">
          <a:xfrm>
            <a:off x="2209800" y="2676525"/>
            <a:ext cx="3975100" cy="793750"/>
          </a:xfrm>
          <a:prstGeom prst="rect">
            <a:avLst/>
          </a:prstGeom>
          <a:solidFill>
            <a:srgbClr val="95B3D7"/>
          </a:solidFill>
          <a:ln w="38100">
            <a:solidFill>
              <a:srgbClr val="F2F2F2"/>
            </a:solidFill>
            <a:miter lim="800000"/>
            <a:headEnd/>
            <a:tailEnd/>
          </a:ln>
          <a:effectLst>
            <a:outerShdw dist="28398" dir="3806097" algn="ctr" rotWithShape="0">
              <a:srgbClr val="4E6128">
                <a:alpha val="50000"/>
              </a:srgbClr>
            </a:outerShdw>
          </a:effectLst>
        </p:spPr>
        <p:txBody>
          <a:bodyPr/>
          <a:lstStyle/>
          <a:p>
            <a:pPr algn="ctr">
              <a:defRPr/>
            </a:pPr>
            <a:r>
              <a:rPr lang="en-GB" sz="1200" b="1" dirty="0">
                <a:ea typeface="ＭＳ Ｐゴシック" pitchFamily="50" charset="-128"/>
              </a:rPr>
              <a:t>5</a:t>
            </a:r>
          </a:p>
          <a:p>
            <a:pPr algn="ctr">
              <a:defRPr/>
            </a:pPr>
            <a:r>
              <a:rPr lang="en-GB" sz="1100" dirty="0">
                <a:latin typeface="Arial" pitchFamily="34" charset="0"/>
                <a:ea typeface="ＭＳ Ｐゴシック" pitchFamily="50" charset="-128"/>
                <a:cs typeface="Arial" pitchFamily="34" charset="0"/>
              </a:rPr>
              <a:t>WP5</a:t>
            </a:r>
          </a:p>
          <a:p>
            <a:pPr algn="ctr">
              <a:defRPr/>
            </a:pPr>
            <a:r>
              <a:rPr lang="en-GB" sz="1100" dirty="0">
                <a:latin typeface="Arial" pitchFamily="34" charset="0"/>
                <a:ea typeface="ＭＳ Ｐゴシック" pitchFamily="50" charset="-128"/>
                <a:cs typeface="Arial" pitchFamily="34" charset="0"/>
              </a:rPr>
              <a:t>Monitoring, evaluation, synthesis – </a:t>
            </a:r>
          </a:p>
          <a:p>
            <a:pPr algn="ctr">
              <a:defRPr/>
            </a:pPr>
            <a:r>
              <a:rPr lang="en-GB" sz="1100" dirty="0">
                <a:latin typeface="Arial" pitchFamily="34" charset="0"/>
                <a:ea typeface="ＭＳ Ｐゴシック" pitchFamily="50" charset="-128"/>
                <a:cs typeface="Arial" pitchFamily="34" charset="0"/>
              </a:rPr>
              <a:t>Part 1 Establish common criteria</a:t>
            </a:r>
            <a:endParaRPr lang="en-US" sz="1100" dirty="0">
              <a:latin typeface="Arial" pitchFamily="34" charset="0"/>
              <a:ea typeface="ＭＳ Ｐゴシック" pitchFamily="50" charset="-128"/>
              <a:cs typeface="Arial" pitchFamily="34" charset="0"/>
            </a:endParaRPr>
          </a:p>
        </p:txBody>
      </p:sp>
      <p:sp>
        <p:nvSpPr>
          <p:cNvPr id="6200" name="Text Box 56"/>
          <p:cNvSpPr txBox="1">
            <a:spLocks noChangeArrowheads="1"/>
          </p:cNvSpPr>
          <p:nvPr/>
        </p:nvSpPr>
        <p:spPr bwMode="auto">
          <a:xfrm>
            <a:off x="4425950" y="3605213"/>
            <a:ext cx="1600200" cy="623887"/>
          </a:xfrm>
          <a:prstGeom prst="rect">
            <a:avLst/>
          </a:prstGeom>
          <a:solidFill>
            <a:srgbClr val="95B3D7"/>
          </a:solidFill>
          <a:ln w="38100">
            <a:solidFill>
              <a:srgbClr val="F2F2F2"/>
            </a:solidFill>
            <a:miter lim="800000"/>
            <a:headEnd/>
            <a:tailEnd/>
          </a:ln>
          <a:effectLst>
            <a:outerShdw dist="35921" dir="2700000" algn="ctr" rotWithShape="0">
              <a:srgbClr val="622423">
                <a:alpha val="50000"/>
              </a:srgbClr>
            </a:outerShdw>
          </a:effectLst>
        </p:spPr>
        <p:txBody>
          <a:bodyPr/>
          <a:lstStyle/>
          <a:p>
            <a:pPr algn="ctr">
              <a:defRPr/>
            </a:pPr>
            <a:r>
              <a:rPr lang="en-GB" sz="1200" b="1" dirty="0">
                <a:latin typeface="Arial" pitchFamily="34" charset="0"/>
                <a:ea typeface="ＭＳ Ｐゴシック" pitchFamily="50" charset="-128"/>
                <a:cs typeface="Arial" pitchFamily="34" charset="0"/>
              </a:rPr>
              <a:t>7</a:t>
            </a:r>
          </a:p>
          <a:p>
            <a:pPr algn="ctr">
              <a:defRPr/>
            </a:pPr>
            <a:r>
              <a:rPr lang="en-GB" sz="1100" dirty="0">
                <a:latin typeface="Arial" pitchFamily="34" charset="0"/>
                <a:ea typeface="ＭＳ Ｐゴシック" pitchFamily="50" charset="-128"/>
                <a:cs typeface="Arial" pitchFamily="34" charset="0"/>
              </a:rPr>
              <a:t>WP4</a:t>
            </a:r>
          </a:p>
          <a:p>
            <a:pPr algn="ctr">
              <a:defRPr/>
            </a:pPr>
            <a:r>
              <a:rPr lang="en-GB" sz="1100" dirty="0">
                <a:latin typeface="Arial" pitchFamily="34" charset="0"/>
                <a:ea typeface="ＭＳ Ｐゴシック" pitchFamily="50" charset="-128"/>
                <a:cs typeface="Arial" pitchFamily="34" charset="0"/>
              </a:rPr>
              <a:t>Demonstrations</a:t>
            </a:r>
            <a:endParaRPr lang="en-US" sz="1100" dirty="0">
              <a:latin typeface="Arial" pitchFamily="34" charset="0"/>
              <a:ea typeface="ＭＳ Ｐゴシック" pitchFamily="50" charset="-128"/>
              <a:cs typeface="Arial" pitchFamily="34" charset="0"/>
            </a:endParaRPr>
          </a:p>
        </p:txBody>
      </p:sp>
      <p:sp>
        <p:nvSpPr>
          <p:cNvPr id="6201" name="Text Box 57"/>
          <p:cNvSpPr txBox="1">
            <a:spLocks noChangeArrowheads="1"/>
          </p:cNvSpPr>
          <p:nvPr/>
        </p:nvSpPr>
        <p:spPr bwMode="auto">
          <a:xfrm>
            <a:off x="2171700" y="4405313"/>
            <a:ext cx="4019550" cy="738187"/>
          </a:xfrm>
          <a:prstGeom prst="rect">
            <a:avLst/>
          </a:prstGeom>
          <a:solidFill>
            <a:srgbClr val="95B3D7"/>
          </a:solidFill>
          <a:ln w="38100">
            <a:solidFill>
              <a:srgbClr val="F2F2F2"/>
            </a:solidFill>
            <a:miter lim="800000"/>
            <a:headEnd/>
            <a:tailEnd/>
          </a:ln>
          <a:effectLst>
            <a:outerShdw dist="28398" dir="3806097" algn="ctr" rotWithShape="0">
              <a:srgbClr val="4E6128">
                <a:alpha val="50000"/>
              </a:srgbClr>
            </a:outerShdw>
          </a:effectLst>
        </p:spPr>
        <p:txBody>
          <a:bodyPr/>
          <a:lstStyle/>
          <a:p>
            <a:pPr algn="ctr">
              <a:defRPr/>
            </a:pPr>
            <a:r>
              <a:rPr lang="en-GB" sz="1200" b="1" dirty="0">
                <a:ea typeface="ＭＳ Ｐゴシック" pitchFamily="50" charset="-128"/>
              </a:rPr>
              <a:t>8</a:t>
            </a:r>
          </a:p>
          <a:p>
            <a:pPr algn="ctr">
              <a:defRPr/>
            </a:pPr>
            <a:r>
              <a:rPr lang="en-GB" sz="1100" dirty="0">
                <a:latin typeface="Arial" pitchFamily="34" charset="0"/>
                <a:ea typeface="ＭＳ Ｐゴシック" pitchFamily="50" charset="-128"/>
                <a:cs typeface="Arial" pitchFamily="34" charset="0"/>
              </a:rPr>
              <a:t>WP5</a:t>
            </a:r>
          </a:p>
          <a:p>
            <a:pPr algn="ctr">
              <a:defRPr/>
            </a:pPr>
            <a:r>
              <a:rPr lang="en-GB" sz="1100" dirty="0">
                <a:latin typeface="Arial" pitchFamily="34" charset="0"/>
                <a:ea typeface="ＭＳ Ｐゴシック" pitchFamily="50" charset="-128"/>
                <a:cs typeface="Arial" pitchFamily="34" charset="0"/>
              </a:rPr>
              <a:t>Monitoring, evaluation, synthesis – </a:t>
            </a:r>
          </a:p>
          <a:p>
            <a:pPr algn="ctr">
              <a:defRPr/>
            </a:pPr>
            <a:r>
              <a:rPr lang="en-GB" sz="1100" dirty="0">
                <a:latin typeface="Arial" pitchFamily="34" charset="0"/>
                <a:ea typeface="ＭＳ Ｐゴシック" pitchFamily="50" charset="-128"/>
                <a:cs typeface="Arial" pitchFamily="34" charset="0"/>
              </a:rPr>
              <a:t>Part 2 apply common criteria</a:t>
            </a:r>
            <a:endParaRPr lang="en-US" sz="1100" dirty="0">
              <a:latin typeface="Arial" pitchFamily="34" charset="0"/>
              <a:ea typeface="ＭＳ Ｐゴシック" pitchFamily="50" charset="-128"/>
              <a:cs typeface="Arial" pitchFamily="34" charset="0"/>
            </a:endParaRPr>
          </a:p>
        </p:txBody>
      </p:sp>
      <p:sp>
        <p:nvSpPr>
          <p:cNvPr id="6202" name="Text Box 58"/>
          <p:cNvSpPr txBox="1">
            <a:spLocks noChangeArrowheads="1"/>
          </p:cNvSpPr>
          <p:nvPr/>
        </p:nvSpPr>
        <p:spPr bwMode="auto">
          <a:xfrm>
            <a:off x="3327400" y="5254625"/>
            <a:ext cx="1798638" cy="955675"/>
          </a:xfrm>
          <a:prstGeom prst="rect">
            <a:avLst/>
          </a:prstGeom>
          <a:solidFill>
            <a:srgbClr val="00B050"/>
          </a:solidFill>
          <a:ln w="38100">
            <a:solidFill>
              <a:srgbClr val="F2F2F2"/>
            </a:solidFill>
            <a:miter lim="800000"/>
            <a:headEnd/>
            <a:tailEnd/>
          </a:ln>
          <a:effectLst>
            <a:outerShdw dist="28398" dir="3806097" algn="ctr" rotWithShape="0">
              <a:srgbClr val="243F60">
                <a:alpha val="50000"/>
              </a:srgbClr>
            </a:outerShdw>
          </a:effectLst>
        </p:spPr>
        <p:txBody>
          <a:bodyPr/>
          <a:lstStyle/>
          <a:p>
            <a:pPr algn="ctr">
              <a:defRPr/>
            </a:pPr>
            <a:r>
              <a:rPr lang="en-GB" sz="1200" b="1" dirty="0">
                <a:latin typeface="Arial" pitchFamily="34" charset="0"/>
                <a:ea typeface="ＭＳ Ｐゴシック" pitchFamily="50" charset="-128"/>
                <a:cs typeface="Arial" pitchFamily="34" charset="0"/>
              </a:rPr>
              <a:t>9</a:t>
            </a:r>
          </a:p>
          <a:p>
            <a:pPr algn="ctr">
              <a:defRPr/>
            </a:pPr>
            <a:r>
              <a:rPr lang="en-GB" sz="1100" b="1" dirty="0">
                <a:latin typeface="Arial" pitchFamily="34" charset="0"/>
                <a:ea typeface="ＭＳ Ｐゴシック" pitchFamily="50" charset="-128"/>
                <a:cs typeface="Arial" pitchFamily="34" charset="0"/>
              </a:rPr>
              <a:t>WP6</a:t>
            </a:r>
          </a:p>
          <a:p>
            <a:pPr algn="ctr">
              <a:defRPr/>
            </a:pPr>
            <a:r>
              <a:rPr lang="en-GB" sz="1100" b="1" dirty="0">
                <a:latin typeface="Arial" pitchFamily="34" charset="0"/>
                <a:ea typeface="ＭＳ Ｐゴシック" pitchFamily="50" charset="-128"/>
                <a:cs typeface="Arial" pitchFamily="34" charset="0"/>
              </a:rPr>
              <a:t>END PRODUCT</a:t>
            </a:r>
          </a:p>
          <a:p>
            <a:pPr algn="ctr">
              <a:defRPr/>
            </a:pPr>
            <a:r>
              <a:rPr lang="en-GB" sz="1100" b="1" dirty="0">
                <a:latin typeface="Arial" pitchFamily="34" charset="0"/>
                <a:ea typeface="ＭＳ Ｐゴシック" pitchFamily="50" charset="-128"/>
                <a:cs typeface="Arial" pitchFamily="34" charset="0"/>
              </a:rPr>
              <a:t>ACTION PACK FOR FOLLOWER CITIES</a:t>
            </a:r>
            <a:endParaRPr lang="en-US" sz="1100" dirty="0">
              <a:latin typeface="Arial" pitchFamily="34" charset="0"/>
              <a:ea typeface="ＭＳ Ｐゴシック" pitchFamily="50" charset="-128"/>
              <a:cs typeface="Arial" pitchFamily="34" charset="0"/>
            </a:endParaRPr>
          </a:p>
        </p:txBody>
      </p:sp>
      <p:sp>
        <p:nvSpPr>
          <p:cNvPr id="6203" name="Text Box 59"/>
          <p:cNvSpPr txBox="1">
            <a:spLocks noChangeArrowheads="1"/>
          </p:cNvSpPr>
          <p:nvPr/>
        </p:nvSpPr>
        <p:spPr bwMode="auto">
          <a:xfrm>
            <a:off x="2292350" y="3605213"/>
            <a:ext cx="1600200" cy="623887"/>
          </a:xfrm>
          <a:prstGeom prst="rect">
            <a:avLst/>
          </a:prstGeom>
          <a:solidFill>
            <a:srgbClr val="95B3D7"/>
          </a:solidFill>
          <a:ln w="38100">
            <a:solidFill>
              <a:srgbClr val="F2F2F2"/>
            </a:solidFill>
            <a:miter lim="800000"/>
            <a:headEnd/>
            <a:tailEnd/>
          </a:ln>
          <a:effectLst>
            <a:outerShdw dist="35921" dir="2700000" algn="ctr" rotWithShape="0">
              <a:srgbClr val="622423">
                <a:alpha val="50000"/>
              </a:srgbClr>
            </a:outerShdw>
          </a:effectLst>
        </p:spPr>
        <p:txBody>
          <a:bodyPr/>
          <a:lstStyle/>
          <a:p>
            <a:pPr algn="ctr">
              <a:defRPr/>
            </a:pPr>
            <a:r>
              <a:rPr lang="en-GB" sz="1200" b="1" dirty="0">
                <a:latin typeface="Arial" pitchFamily="34" charset="0"/>
                <a:ea typeface="ＭＳ Ｐゴシック" pitchFamily="50" charset="-128"/>
                <a:cs typeface="Arial" pitchFamily="34" charset="0"/>
              </a:rPr>
              <a:t>6</a:t>
            </a:r>
          </a:p>
          <a:p>
            <a:pPr algn="ctr">
              <a:defRPr/>
            </a:pPr>
            <a:r>
              <a:rPr lang="en-GB" sz="1100" dirty="0">
                <a:latin typeface="Arial" pitchFamily="34" charset="0"/>
                <a:ea typeface="ＭＳ Ｐゴシック" pitchFamily="50" charset="-128"/>
                <a:cs typeface="Arial" pitchFamily="34" charset="0"/>
              </a:rPr>
              <a:t>WP3</a:t>
            </a:r>
          </a:p>
          <a:p>
            <a:pPr algn="ctr">
              <a:defRPr/>
            </a:pPr>
            <a:r>
              <a:rPr lang="en-GB" sz="1100" dirty="0">
                <a:latin typeface="Arial" pitchFamily="34" charset="0"/>
                <a:ea typeface="ＭＳ Ｐゴシック" pitchFamily="50" charset="-128"/>
                <a:cs typeface="Arial" pitchFamily="34" charset="0"/>
              </a:rPr>
              <a:t>GP Guide</a:t>
            </a:r>
            <a:endParaRPr lang="en-US" sz="1100" dirty="0">
              <a:latin typeface="Arial" pitchFamily="34" charset="0"/>
              <a:ea typeface="ＭＳ Ｐゴシック" pitchFamily="50" charset="-128"/>
              <a:cs typeface="Arial" pitchFamily="34" charset="0"/>
            </a:endParaRPr>
          </a:p>
        </p:txBody>
      </p:sp>
      <p:sp>
        <p:nvSpPr>
          <p:cNvPr id="6204" name="Text Box 60"/>
          <p:cNvSpPr txBox="1">
            <a:spLocks noChangeArrowheads="1"/>
          </p:cNvSpPr>
          <p:nvPr/>
        </p:nvSpPr>
        <p:spPr bwMode="auto">
          <a:xfrm>
            <a:off x="6584950" y="4494213"/>
            <a:ext cx="1600200" cy="623887"/>
          </a:xfrm>
          <a:prstGeom prst="rect">
            <a:avLst/>
          </a:prstGeom>
          <a:solidFill>
            <a:srgbClr val="95B3D7"/>
          </a:solidFill>
          <a:ln w="38100">
            <a:solidFill>
              <a:srgbClr val="F2F2F2"/>
            </a:solidFill>
            <a:miter lim="800000"/>
            <a:headEnd/>
            <a:tailEnd/>
          </a:ln>
          <a:effectLst>
            <a:outerShdw dist="35921" dir="2700000" algn="ctr" rotWithShape="0">
              <a:srgbClr val="622423">
                <a:alpha val="50000"/>
              </a:srgbClr>
            </a:outerShdw>
          </a:effectLst>
        </p:spPr>
        <p:txBody>
          <a:bodyPr/>
          <a:lstStyle/>
          <a:p>
            <a:pPr algn="ctr">
              <a:defRPr/>
            </a:pPr>
            <a:r>
              <a:rPr lang="en-GB" sz="1200" b="1" dirty="0">
                <a:latin typeface="Arial" pitchFamily="34" charset="0"/>
                <a:ea typeface="ＭＳ Ｐゴシック" pitchFamily="50" charset="-128"/>
                <a:cs typeface="Arial" pitchFamily="34" charset="0"/>
              </a:rPr>
              <a:t>10</a:t>
            </a:r>
          </a:p>
          <a:p>
            <a:pPr algn="ctr">
              <a:defRPr/>
            </a:pPr>
            <a:r>
              <a:rPr lang="en-GB" sz="1100" dirty="0">
                <a:latin typeface="Arial" pitchFamily="34" charset="0"/>
                <a:ea typeface="ＭＳ Ｐゴシック" pitchFamily="50" charset="-128"/>
                <a:cs typeface="Arial" pitchFamily="34" charset="0"/>
              </a:rPr>
              <a:t>WP7 Dissemination</a:t>
            </a:r>
          </a:p>
        </p:txBody>
      </p:sp>
      <p:cxnSp>
        <p:nvCxnSpPr>
          <p:cNvPr id="28685" name="AutoShape 61"/>
          <p:cNvCxnSpPr>
            <a:cxnSpLocks noChangeShapeType="1"/>
          </p:cNvCxnSpPr>
          <p:nvPr/>
        </p:nvCxnSpPr>
        <p:spPr bwMode="auto">
          <a:xfrm>
            <a:off x="6461125" y="2951163"/>
            <a:ext cx="22225" cy="2878137"/>
          </a:xfrm>
          <a:prstGeom prst="straightConnector1">
            <a:avLst/>
          </a:prstGeom>
          <a:noFill/>
          <a:ln w="9525">
            <a:solidFill>
              <a:srgbClr val="000000"/>
            </a:solidFill>
            <a:prstDash val="dash"/>
            <a:round/>
            <a:headEnd/>
            <a:tailEnd type="triangle" w="med" len="med"/>
          </a:ln>
        </p:spPr>
      </p:cxnSp>
      <p:cxnSp>
        <p:nvCxnSpPr>
          <p:cNvPr id="28686" name="AutoShape 62"/>
          <p:cNvCxnSpPr>
            <a:cxnSpLocks noChangeShapeType="1"/>
          </p:cNvCxnSpPr>
          <p:nvPr/>
        </p:nvCxnSpPr>
        <p:spPr bwMode="auto">
          <a:xfrm>
            <a:off x="4203700" y="1042988"/>
            <a:ext cx="7938" cy="165100"/>
          </a:xfrm>
          <a:prstGeom prst="straightConnector1">
            <a:avLst/>
          </a:prstGeom>
          <a:noFill/>
          <a:ln w="9525">
            <a:solidFill>
              <a:srgbClr val="000000"/>
            </a:solidFill>
            <a:round/>
            <a:headEnd/>
            <a:tailEnd type="triangle" w="med" len="med"/>
          </a:ln>
        </p:spPr>
      </p:cxnSp>
      <p:cxnSp>
        <p:nvCxnSpPr>
          <p:cNvPr id="28687" name="AutoShape 64"/>
          <p:cNvCxnSpPr>
            <a:cxnSpLocks noChangeShapeType="1"/>
          </p:cNvCxnSpPr>
          <p:nvPr/>
        </p:nvCxnSpPr>
        <p:spPr bwMode="auto">
          <a:xfrm>
            <a:off x="3797300" y="1766888"/>
            <a:ext cx="7938" cy="165100"/>
          </a:xfrm>
          <a:prstGeom prst="straightConnector1">
            <a:avLst/>
          </a:prstGeom>
          <a:noFill/>
          <a:ln w="9525">
            <a:solidFill>
              <a:srgbClr val="000000"/>
            </a:solidFill>
            <a:round/>
            <a:headEnd/>
            <a:tailEnd type="triangle" w="med" len="med"/>
          </a:ln>
        </p:spPr>
      </p:cxnSp>
      <p:cxnSp>
        <p:nvCxnSpPr>
          <p:cNvPr id="28688" name="AutoShape 65"/>
          <p:cNvCxnSpPr>
            <a:cxnSpLocks noChangeShapeType="1"/>
          </p:cNvCxnSpPr>
          <p:nvPr/>
        </p:nvCxnSpPr>
        <p:spPr bwMode="auto">
          <a:xfrm>
            <a:off x="4648200" y="1766888"/>
            <a:ext cx="7938" cy="165100"/>
          </a:xfrm>
          <a:prstGeom prst="straightConnector1">
            <a:avLst/>
          </a:prstGeom>
          <a:noFill/>
          <a:ln w="9525">
            <a:solidFill>
              <a:srgbClr val="000000"/>
            </a:solidFill>
            <a:round/>
            <a:headEnd/>
            <a:tailEnd type="triangle" w="med" len="med"/>
          </a:ln>
        </p:spPr>
      </p:cxnSp>
      <p:cxnSp>
        <p:nvCxnSpPr>
          <p:cNvPr id="28689" name="AutoShape 68"/>
          <p:cNvCxnSpPr>
            <a:cxnSpLocks noChangeShapeType="1"/>
          </p:cNvCxnSpPr>
          <p:nvPr/>
        </p:nvCxnSpPr>
        <p:spPr bwMode="auto">
          <a:xfrm>
            <a:off x="5194300" y="2528888"/>
            <a:ext cx="7938" cy="165100"/>
          </a:xfrm>
          <a:prstGeom prst="straightConnector1">
            <a:avLst/>
          </a:prstGeom>
          <a:noFill/>
          <a:ln w="9525">
            <a:solidFill>
              <a:srgbClr val="000000"/>
            </a:solidFill>
            <a:round/>
            <a:headEnd/>
            <a:tailEnd type="triangle" w="med" len="med"/>
          </a:ln>
        </p:spPr>
      </p:cxnSp>
      <p:cxnSp>
        <p:nvCxnSpPr>
          <p:cNvPr id="28690" name="AutoShape 69"/>
          <p:cNvCxnSpPr>
            <a:cxnSpLocks noChangeShapeType="1"/>
          </p:cNvCxnSpPr>
          <p:nvPr/>
        </p:nvCxnSpPr>
        <p:spPr bwMode="auto">
          <a:xfrm>
            <a:off x="3238500" y="2541588"/>
            <a:ext cx="7938" cy="165100"/>
          </a:xfrm>
          <a:prstGeom prst="straightConnector1">
            <a:avLst/>
          </a:prstGeom>
          <a:noFill/>
          <a:ln w="9525">
            <a:solidFill>
              <a:srgbClr val="000000"/>
            </a:solidFill>
            <a:round/>
            <a:headEnd/>
            <a:tailEnd type="triangle" w="med" len="med"/>
          </a:ln>
        </p:spPr>
      </p:cxnSp>
      <p:cxnSp>
        <p:nvCxnSpPr>
          <p:cNvPr id="28691" name="AutoShape 70"/>
          <p:cNvCxnSpPr>
            <a:cxnSpLocks noChangeShapeType="1"/>
          </p:cNvCxnSpPr>
          <p:nvPr/>
        </p:nvCxnSpPr>
        <p:spPr bwMode="auto">
          <a:xfrm>
            <a:off x="5232400" y="3481388"/>
            <a:ext cx="7938" cy="165100"/>
          </a:xfrm>
          <a:prstGeom prst="straightConnector1">
            <a:avLst/>
          </a:prstGeom>
          <a:noFill/>
          <a:ln w="9525">
            <a:solidFill>
              <a:srgbClr val="000000"/>
            </a:solidFill>
            <a:round/>
            <a:headEnd/>
            <a:tailEnd type="triangle" w="med" len="med"/>
          </a:ln>
        </p:spPr>
      </p:cxnSp>
      <p:cxnSp>
        <p:nvCxnSpPr>
          <p:cNvPr id="28692" name="AutoShape 71"/>
          <p:cNvCxnSpPr>
            <a:cxnSpLocks noChangeShapeType="1"/>
          </p:cNvCxnSpPr>
          <p:nvPr/>
        </p:nvCxnSpPr>
        <p:spPr bwMode="auto">
          <a:xfrm>
            <a:off x="3048000" y="3455988"/>
            <a:ext cx="7938" cy="165100"/>
          </a:xfrm>
          <a:prstGeom prst="straightConnector1">
            <a:avLst/>
          </a:prstGeom>
          <a:noFill/>
          <a:ln w="9525">
            <a:solidFill>
              <a:srgbClr val="000000"/>
            </a:solidFill>
            <a:round/>
            <a:headEnd/>
            <a:tailEnd type="triangle" w="med" len="med"/>
          </a:ln>
        </p:spPr>
      </p:cxnSp>
      <p:cxnSp>
        <p:nvCxnSpPr>
          <p:cNvPr id="28693" name="AutoShape 72"/>
          <p:cNvCxnSpPr>
            <a:cxnSpLocks noChangeShapeType="1"/>
          </p:cNvCxnSpPr>
          <p:nvPr/>
        </p:nvCxnSpPr>
        <p:spPr bwMode="auto">
          <a:xfrm>
            <a:off x="5270500" y="4256088"/>
            <a:ext cx="7938" cy="165100"/>
          </a:xfrm>
          <a:prstGeom prst="straightConnector1">
            <a:avLst/>
          </a:prstGeom>
          <a:noFill/>
          <a:ln w="9525">
            <a:solidFill>
              <a:srgbClr val="000000"/>
            </a:solidFill>
            <a:round/>
            <a:headEnd/>
            <a:tailEnd type="triangle" w="med" len="med"/>
          </a:ln>
        </p:spPr>
      </p:cxnSp>
      <p:cxnSp>
        <p:nvCxnSpPr>
          <p:cNvPr id="28694" name="AutoShape 73"/>
          <p:cNvCxnSpPr>
            <a:cxnSpLocks noChangeShapeType="1"/>
          </p:cNvCxnSpPr>
          <p:nvPr/>
        </p:nvCxnSpPr>
        <p:spPr bwMode="auto">
          <a:xfrm>
            <a:off x="3098800" y="4268788"/>
            <a:ext cx="7938" cy="165100"/>
          </a:xfrm>
          <a:prstGeom prst="straightConnector1">
            <a:avLst/>
          </a:prstGeom>
          <a:noFill/>
          <a:ln w="9525">
            <a:solidFill>
              <a:srgbClr val="000000"/>
            </a:solidFill>
            <a:round/>
            <a:headEnd/>
            <a:tailEnd type="triangle" w="med" len="med"/>
          </a:ln>
        </p:spPr>
      </p:cxnSp>
      <p:cxnSp>
        <p:nvCxnSpPr>
          <p:cNvPr id="28695" name="AutoShape 74"/>
          <p:cNvCxnSpPr>
            <a:cxnSpLocks noChangeShapeType="1"/>
          </p:cNvCxnSpPr>
          <p:nvPr/>
        </p:nvCxnSpPr>
        <p:spPr bwMode="auto">
          <a:xfrm>
            <a:off x="4216400" y="5170488"/>
            <a:ext cx="7938" cy="165100"/>
          </a:xfrm>
          <a:prstGeom prst="straightConnector1">
            <a:avLst/>
          </a:prstGeom>
          <a:noFill/>
          <a:ln w="9525">
            <a:solidFill>
              <a:srgbClr val="000000"/>
            </a:solidFill>
            <a:round/>
            <a:headEnd/>
            <a:tailEnd type="triangle" w="med" len="med"/>
          </a:ln>
        </p:spPr>
      </p:cxnSp>
      <p:sp>
        <p:nvSpPr>
          <p:cNvPr id="28696" name="Oval 25"/>
          <p:cNvSpPr>
            <a:spLocks noChangeArrowheads="1"/>
          </p:cNvSpPr>
          <p:nvPr/>
        </p:nvSpPr>
        <p:spPr bwMode="auto">
          <a:xfrm>
            <a:off x="2184400" y="3289300"/>
            <a:ext cx="1841500" cy="1308100"/>
          </a:xfrm>
          <a:prstGeom prst="ellipse">
            <a:avLst/>
          </a:prstGeom>
          <a:noFill/>
          <a:ln w="38100" algn="ctr">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a:defRPr/>
            </a:pPr>
            <a:r>
              <a:rPr lang="en-GB" sz="24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Good Practice Guide</a:t>
            </a:r>
            <a:endParaRPr lang="en-US" sz="2400" dirty="0" smtClean="0">
              <a:latin typeface="Segoe Script" pitchFamily="34" charset="0"/>
              <a:ea typeface="ＭＳ Ｐゴシック" pitchFamily="34" charset="-128"/>
              <a:cs typeface="Arial" charset="0"/>
            </a:endParaRPr>
          </a:p>
        </p:txBody>
      </p:sp>
      <p:sp>
        <p:nvSpPr>
          <p:cNvPr id="1028" name="Rectangle 3"/>
          <p:cNvSpPr>
            <a:spLocks noGrp="1" noChangeArrowheads="1"/>
          </p:cNvSpPr>
          <p:nvPr>
            <p:ph type="body" idx="1"/>
          </p:nvPr>
        </p:nvSpPr>
        <p:spPr>
          <a:xfrm>
            <a:off x="0" y="981075"/>
            <a:ext cx="5794375" cy="5616575"/>
          </a:xfrm>
        </p:spPr>
        <p:txBody>
          <a:bodyPr/>
          <a:lstStyle/>
          <a:p>
            <a:pPr>
              <a:buFontTx/>
              <a:buNone/>
            </a:pPr>
            <a:r>
              <a:rPr lang="en-GB" b="1" smtClean="0">
                <a:solidFill>
                  <a:srgbClr val="003366"/>
                </a:solidFill>
                <a:latin typeface="Calibri" pitchFamily="34" charset="0"/>
                <a:ea typeface="ＭＳ Ｐゴシック" pitchFamily="113" charset="-128"/>
                <a:cs typeface="Arial" charset="0"/>
              </a:rPr>
              <a:t>Identifying Good Practice to reduce PTW casualties in urban areas</a:t>
            </a:r>
          </a:p>
          <a:p>
            <a:endParaRPr lang="en-GB" b="1" smtClean="0">
              <a:solidFill>
                <a:srgbClr val="003366"/>
              </a:solidFill>
              <a:latin typeface="Calibri" pitchFamily="34" charset="0"/>
              <a:ea typeface="ＭＳ Ｐゴシック" pitchFamily="113" charset="-128"/>
              <a:cs typeface="Arial" charset="0"/>
            </a:endParaRPr>
          </a:p>
          <a:p>
            <a:pPr>
              <a:buFont typeface="Wingdings" pitchFamily="2" charset="2"/>
              <a:buChar char="§"/>
            </a:pPr>
            <a:r>
              <a:rPr lang="en-GB" b="1" smtClean="0">
                <a:solidFill>
                  <a:srgbClr val="003366"/>
                </a:solidFill>
                <a:latin typeface="Calibri" pitchFamily="34" charset="0"/>
                <a:ea typeface="ＭＳ Ｐゴシック" pitchFamily="113" charset="-128"/>
                <a:cs typeface="Arial" charset="0"/>
              </a:rPr>
              <a:t>Detailed web searches</a:t>
            </a:r>
          </a:p>
          <a:p>
            <a:pPr>
              <a:buFont typeface="Wingdings" pitchFamily="2" charset="2"/>
              <a:buChar char="§"/>
            </a:pPr>
            <a:r>
              <a:rPr lang="en-GB" b="1" smtClean="0">
                <a:solidFill>
                  <a:srgbClr val="003366"/>
                </a:solidFill>
                <a:latin typeface="Calibri" pitchFamily="34" charset="0"/>
                <a:ea typeface="ＭＳ Ｐゴシック" pitchFamily="113" charset="-128"/>
                <a:cs typeface="Arial" charset="0"/>
              </a:rPr>
              <a:t>Research and academic institutions</a:t>
            </a:r>
          </a:p>
          <a:p>
            <a:pPr>
              <a:buFont typeface="Wingdings" pitchFamily="2" charset="2"/>
              <a:buChar char="§"/>
            </a:pPr>
            <a:r>
              <a:rPr lang="en-GB" b="1" smtClean="0">
                <a:solidFill>
                  <a:srgbClr val="003366"/>
                </a:solidFill>
                <a:latin typeface="Calibri" pitchFamily="34" charset="0"/>
                <a:ea typeface="ＭＳ Ｐゴシック" pitchFamily="113" charset="-128"/>
                <a:cs typeface="Arial" charset="0"/>
              </a:rPr>
              <a:t>Questionnaire widely distributed</a:t>
            </a:r>
          </a:p>
          <a:p>
            <a:pPr>
              <a:buFont typeface="Wingdings" pitchFamily="2" charset="2"/>
              <a:buChar char="§"/>
            </a:pPr>
            <a:r>
              <a:rPr lang="en-GB" b="1" smtClean="0">
                <a:solidFill>
                  <a:srgbClr val="003366"/>
                </a:solidFill>
                <a:latin typeface="Calibri" pitchFamily="34" charset="0"/>
                <a:ea typeface="ＭＳ Ｐゴシック" pitchFamily="113" charset="-128"/>
                <a:cs typeface="Arial" charset="0"/>
              </a:rPr>
              <a:t>Over 200 projects assessed</a:t>
            </a:r>
          </a:p>
          <a:p>
            <a:pPr>
              <a:buFont typeface="Wingdings" pitchFamily="2" charset="2"/>
              <a:buChar char="§"/>
            </a:pPr>
            <a:r>
              <a:rPr lang="en-GB" b="1" smtClean="0">
                <a:solidFill>
                  <a:srgbClr val="003366"/>
                </a:solidFill>
                <a:latin typeface="Calibri" pitchFamily="34" charset="0"/>
                <a:ea typeface="ＭＳ Ｐゴシック" pitchFamily="113" charset="-128"/>
                <a:cs typeface="Arial" charset="0"/>
              </a:rPr>
              <a:t>Priority given to projects where robust monitoring data was collected</a:t>
            </a:r>
          </a:p>
          <a:p>
            <a:pPr>
              <a:buFont typeface="Wingdings" pitchFamily="2" charset="2"/>
              <a:buChar char="§"/>
            </a:pPr>
            <a:r>
              <a:rPr lang="en-GB" b="1" smtClean="0">
                <a:solidFill>
                  <a:srgbClr val="003366"/>
                </a:solidFill>
                <a:latin typeface="Calibri" pitchFamily="34" charset="0"/>
                <a:ea typeface="ＭＳ Ｐゴシック" pitchFamily="113" charset="-128"/>
                <a:cs typeface="Arial" charset="0"/>
              </a:rPr>
              <a:t>GPG contains 120 examples</a:t>
            </a:r>
          </a:p>
          <a:p>
            <a:pPr>
              <a:buFont typeface="Wingdings" pitchFamily="2" charset="2"/>
              <a:buChar char="§"/>
            </a:pPr>
            <a:r>
              <a:rPr lang="en-GB" b="1" smtClean="0">
                <a:solidFill>
                  <a:srgbClr val="003366"/>
                </a:solidFill>
                <a:latin typeface="Calibri" pitchFamily="34" charset="0"/>
                <a:ea typeface="ＭＳ Ｐゴシック" pitchFamily="113" charset="-128"/>
                <a:cs typeface="Arial" charset="0"/>
              </a:rPr>
              <a:t>Essential part of eSUM Action Pack</a:t>
            </a:r>
          </a:p>
          <a:p>
            <a:pPr>
              <a:buFont typeface="Wingdings" pitchFamily="2" charset="2"/>
              <a:buChar char="§"/>
            </a:pPr>
            <a:r>
              <a:rPr lang="en-GB" b="1" smtClean="0">
                <a:solidFill>
                  <a:srgbClr val="003366"/>
                </a:solidFill>
                <a:latin typeface="Calibri" pitchFamily="34" charset="0"/>
                <a:ea typeface="ＭＳ Ｐゴシック" pitchFamily="113" charset="-128"/>
                <a:cs typeface="Arial" charset="0"/>
              </a:rPr>
              <a:t>Guide to form an ongoing resource.</a:t>
            </a:r>
          </a:p>
          <a:p>
            <a:pPr>
              <a:buFont typeface="Wingdings" pitchFamily="2" charset="2"/>
              <a:buChar char="§"/>
            </a:pPr>
            <a:endParaRPr lang="en-US" smtClean="0">
              <a:solidFill>
                <a:schemeClr val="tx1"/>
              </a:solidFill>
              <a:latin typeface="Calibri" pitchFamily="34" charset="0"/>
              <a:ea typeface="ＭＳ Ｐゴシック" pitchFamily="113" charset="-128"/>
              <a:cs typeface="Arial" charset="0"/>
            </a:endParaRPr>
          </a:p>
        </p:txBody>
      </p:sp>
      <p:pic>
        <p:nvPicPr>
          <p:cNvPr id="1029" name="Picture 7" descr="logo_web"/>
          <p:cNvPicPr>
            <a:picLocks noChangeAspect="1" noChangeArrowheads="1"/>
          </p:cNvPicPr>
          <p:nvPr/>
        </p:nvPicPr>
        <p:blipFill>
          <a:blip r:embed="rId4"/>
          <a:srcRect/>
          <a:stretch>
            <a:fillRect/>
          </a:stretch>
        </p:blipFill>
        <p:spPr bwMode="auto">
          <a:xfrm>
            <a:off x="0" y="0"/>
            <a:ext cx="2066925" cy="762000"/>
          </a:xfrm>
          <a:prstGeom prst="rect">
            <a:avLst/>
          </a:prstGeom>
          <a:noFill/>
          <a:ln w="9525">
            <a:noFill/>
            <a:miter lim="800000"/>
            <a:headEnd/>
            <a:tailEnd/>
          </a:ln>
        </p:spPr>
      </p:pic>
      <p:graphicFrame>
        <p:nvGraphicFramePr>
          <p:cNvPr id="1026" name="Object 4"/>
          <p:cNvGraphicFramePr>
            <a:graphicFrameLocks noChangeAspect="1"/>
          </p:cNvGraphicFramePr>
          <p:nvPr/>
        </p:nvGraphicFramePr>
        <p:xfrm>
          <a:off x="5508625" y="908050"/>
          <a:ext cx="3462338" cy="5616575"/>
        </p:xfrm>
        <a:graphic>
          <a:graphicData uri="http://schemas.openxmlformats.org/presentationml/2006/ole">
            <p:oleObj spid="_x0000_s1026" name="Acrobat Document" r:id="rId5" imgW="5667122" imgH="8019915" progId="AcroExch.Document.7">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0" y="2286000"/>
            <a:ext cx="9144000" cy="1143000"/>
          </a:xfrm>
          <a:prstGeom prst="rect">
            <a:avLst/>
          </a:prstGeom>
          <a:noFill/>
          <a:ln w="9525">
            <a:noFill/>
            <a:miter lim="800000"/>
            <a:headEnd/>
            <a:tailEnd/>
          </a:ln>
        </p:spPr>
        <p:txBody>
          <a:bodyPr anchor="ctr"/>
          <a:lstStyle/>
          <a:p>
            <a:pPr algn="ctr"/>
            <a:endParaRPr lang="en-US" sz="3600" b="1">
              <a:solidFill>
                <a:srgbClr val="0019A8"/>
              </a:solidFill>
            </a:endParaRPr>
          </a:p>
        </p:txBody>
      </p:sp>
      <p:sp>
        <p:nvSpPr>
          <p:cNvPr id="29699" name="Rectangle 5"/>
          <p:cNvSpPr>
            <a:spLocks noChangeArrowheads="1"/>
          </p:cNvSpPr>
          <p:nvPr/>
        </p:nvSpPr>
        <p:spPr bwMode="auto">
          <a:xfrm>
            <a:off x="0" y="3276600"/>
            <a:ext cx="9144000" cy="609600"/>
          </a:xfrm>
          <a:prstGeom prst="rect">
            <a:avLst/>
          </a:prstGeom>
          <a:noFill/>
          <a:ln w="9525">
            <a:noFill/>
            <a:miter lim="800000"/>
            <a:headEnd/>
            <a:tailEnd/>
          </a:ln>
        </p:spPr>
        <p:txBody>
          <a:bodyPr/>
          <a:lstStyle/>
          <a:p>
            <a:pPr marL="342900" indent="-342900" algn="ctr">
              <a:spcBef>
                <a:spcPct val="75000"/>
              </a:spcBef>
            </a:pPr>
            <a:endParaRPr lang="en-US" b="1">
              <a:solidFill>
                <a:schemeClr val="bg1"/>
              </a:solidFill>
            </a:endParaRPr>
          </a:p>
        </p:txBody>
      </p:sp>
      <p:pic>
        <p:nvPicPr>
          <p:cNvPr id="29700" name="Picture 9" descr="logo_web"/>
          <p:cNvPicPr>
            <a:picLocks noChangeAspect="1" noChangeArrowheads="1"/>
          </p:cNvPicPr>
          <p:nvPr/>
        </p:nvPicPr>
        <p:blipFill>
          <a:blip r:embed="rId3"/>
          <a:srcRect/>
          <a:stretch>
            <a:fillRect/>
          </a:stretch>
        </p:blipFill>
        <p:spPr bwMode="auto">
          <a:xfrm>
            <a:off x="0" y="0"/>
            <a:ext cx="2066925" cy="762000"/>
          </a:xfrm>
          <a:prstGeom prst="rect">
            <a:avLst/>
          </a:prstGeom>
          <a:noFill/>
          <a:ln w="9525">
            <a:noFill/>
            <a:miter lim="800000"/>
            <a:headEnd/>
            <a:tailEnd/>
          </a:ln>
        </p:spPr>
      </p:pic>
      <p:sp>
        <p:nvSpPr>
          <p:cNvPr id="22533" name="Rectangle 2"/>
          <p:cNvSpPr>
            <a:spLocks noGrp="1" noChangeArrowheads="1"/>
          </p:cNvSpPr>
          <p:nvPr>
            <p:ph type="title"/>
          </p:nvPr>
        </p:nvSpPr>
        <p:spPr>
          <a:xfrm>
            <a:off x="900113" y="620713"/>
            <a:ext cx="8648700" cy="1143000"/>
          </a:xfrm>
        </p:spPr>
        <p:txBody>
          <a:bodyPr/>
          <a:lstStyle/>
          <a:p>
            <a:pPr algn="l">
              <a:defRPr/>
            </a:pPr>
            <a:r>
              <a:rPr lang="en-GB" sz="2400" dirty="0" smtClean="0">
                <a:solidFill>
                  <a:srgbClr val="003366"/>
                </a:solidFill>
                <a:effectLst>
                  <a:outerShdw blurRad="38100" dist="38100" dir="2700000" algn="tl">
                    <a:srgbClr val="000000">
                      <a:alpha val="43137"/>
                    </a:srgbClr>
                  </a:outerShdw>
                </a:effectLst>
                <a:latin typeface="Calibri" pitchFamily="34" charset="0"/>
                <a:ea typeface="ＭＳ Ｐゴシック" pitchFamily="34" charset="-128"/>
                <a:cs typeface="Arial" charset="0"/>
              </a:rPr>
              <a:t>6 Key Areas to identify Good Practice:</a:t>
            </a:r>
            <a:endParaRPr lang="en-US" sz="2400" dirty="0" smtClean="0">
              <a:solidFill>
                <a:srgbClr val="003366"/>
              </a:solidFill>
              <a:effectLst>
                <a:outerShdw blurRad="38100" dist="38100" dir="2700000" algn="tl">
                  <a:srgbClr val="000000">
                    <a:alpha val="43137"/>
                  </a:srgbClr>
                </a:outerShdw>
              </a:effectLst>
              <a:latin typeface="Calibri" pitchFamily="34" charset="0"/>
              <a:ea typeface="ＭＳ Ｐゴシック" pitchFamily="34" charset="-128"/>
              <a:cs typeface="Arial" charset="0"/>
            </a:endParaRPr>
          </a:p>
        </p:txBody>
      </p:sp>
      <p:sp>
        <p:nvSpPr>
          <p:cNvPr id="29702" name="Rectangle 3"/>
          <p:cNvSpPr txBox="1">
            <a:spLocks noChangeArrowheads="1"/>
          </p:cNvSpPr>
          <p:nvPr/>
        </p:nvSpPr>
        <p:spPr bwMode="auto">
          <a:xfrm>
            <a:off x="0" y="1484313"/>
            <a:ext cx="9144000" cy="2649537"/>
          </a:xfrm>
          <a:prstGeom prst="rect">
            <a:avLst/>
          </a:prstGeom>
          <a:noFill/>
          <a:ln w="9525">
            <a:noFill/>
            <a:miter lim="800000"/>
            <a:headEnd/>
            <a:tailEnd/>
          </a:ln>
        </p:spPr>
        <p:txBody>
          <a:bodyPr/>
          <a:lstStyle/>
          <a:p>
            <a:pPr lvl="1">
              <a:buFont typeface="Wingdings" pitchFamily="2" charset="2"/>
              <a:buChar char="§"/>
            </a:pPr>
            <a:r>
              <a:rPr lang="en-GB" b="1" u="none">
                <a:latin typeface="Arial" charset="0"/>
                <a:cs typeface="Arial" charset="0"/>
              </a:rPr>
              <a:t>  </a:t>
            </a:r>
            <a:r>
              <a:rPr lang="en-GB" b="1" u="none">
                <a:solidFill>
                  <a:srgbClr val="003366"/>
                </a:solidFill>
                <a:latin typeface="Calibri" pitchFamily="34" charset="0"/>
                <a:cs typeface="Arial" charset="0"/>
              </a:rPr>
              <a:t>BP1 Rider training and awareness campaigns</a:t>
            </a:r>
          </a:p>
          <a:p>
            <a:pPr lvl="1">
              <a:buFont typeface="Wingdings" pitchFamily="2" charset="2"/>
              <a:buChar char="§"/>
            </a:pPr>
            <a:r>
              <a:rPr lang="en-GB" b="1" u="none">
                <a:solidFill>
                  <a:srgbClr val="003366"/>
                </a:solidFill>
                <a:latin typeface="Calibri" pitchFamily="34" charset="0"/>
                <a:cs typeface="Arial" charset="0"/>
              </a:rPr>
              <a:t>  BP2 Highway features and policy</a:t>
            </a:r>
          </a:p>
          <a:p>
            <a:pPr lvl="1">
              <a:buFont typeface="Wingdings" pitchFamily="2" charset="2"/>
              <a:buChar char="§"/>
            </a:pPr>
            <a:r>
              <a:rPr lang="en-GB" b="1" i="1" u="none">
                <a:solidFill>
                  <a:srgbClr val="003366"/>
                </a:solidFill>
                <a:latin typeface="Calibri" pitchFamily="34" charset="0"/>
                <a:cs typeface="Arial" charset="0"/>
              </a:rPr>
              <a:t>  </a:t>
            </a:r>
            <a:r>
              <a:rPr lang="en-GB" b="1" u="none">
                <a:solidFill>
                  <a:srgbClr val="003366"/>
                </a:solidFill>
                <a:latin typeface="Calibri" pitchFamily="34" charset="0"/>
                <a:cs typeface="Arial" charset="0"/>
              </a:rPr>
              <a:t>BP3</a:t>
            </a:r>
            <a:r>
              <a:rPr lang="en-GB" b="1" i="1" u="none">
                <a:solidFill>
                  <a:srgbClr val="003366"/>
                </a:solidFill>
                <a:latin typeface="Calibri" pitchFamily="34" charset="0"/>
                <a:cs typeface="Arial" charset="0"/>
              </a:rPr>
              <a:t> </a:t>
            </a:r>
            <a:r>
              <a:rPr lang="en-GB" b="1" u="none">
                <a:solidFill>
                  <a:srgbClr val="003366"/>
                </a:solidFill>
                <a:latin typeface="Calibri" pitchFamily="34" charset="0"/>
                <a:cs typeface="Arial" charset="0"/>
              </a:rPr>
              <a:t>Effectiveness of targeted enforcement.</a:t>
            </a:r>
          </a:p>
          <a:p>
            <a:pPr lvl="1">
              <a:buFont typeface="Wingdings" pitchFamily="2" charset="2"/>
              <a:buChar char="§"/>
            </a:pPr>
            <a:r>
              <a:rPr lang="en-GB" b="1" u="none">
                <a:solidFill>
                  <a:srgbClr val="003366"/>
                </a:solidFill>
                <a:latin typeface="Calibri" pitchFamily="34" charset="0"/>
                <a:cs typeface="Arial" charset="0"/>
              </a:rPr>
              <a:t>  BP4 Specific remedial measures at ‘black spots’</a:t>
            </a:r>
          </a:p>
          <a:p>
            <a:pPr lvl="1">
              <a:buFont typeface="Wingdings" pitchFamily="2" charset="2"/>
              <a:buChar char="§"/>
            </a:pPr>
            <a:r>
              <a:rPr lang="en-GB" b="1" u="none">
                <a:solidFill>
                  <a:srgbClr val="003366"/>
                </a:solidFill>
                <a:latin typeface="Calibri" pitchFamily="34" charset="0"/>
                <a:cs typeface="Arial" charset="0"/>
              </a:rPr>
              <a:t>  BP5 Improved PTW design</a:t>
            </a:r>
          </a:p>
          <a:p>
            <a:pPr lvl="1">
              <a:buFont typeface="Wingdings" pitchFamily="2" charset="2"/>
              <a:buChar char="§"/>
            </a:pPr>
            <a:r>
              <a:rPr lang="en-GB" b="1" u="none">
                <a:solidFill>
                  <a:srgbClr val="003366"/>
                </a:solidFill>
                <a:latin typeface="Calibri" pitchFamily="34" charset="0"/>
                <a:cs typeface="Arial" charset="0"/>
              </a:rPr>
              <a:t>  BP6 Potential for ‘soft’ street furniture to reduce PTW</a:t>
            </a:r>
          </a:p>
          <a:p>
            <a:pPr lvl="1"/>
            <a:r>
              <a:rPr lang="en-GB" b="1" u="none">
                <a:solidFill>
                  <a:srgbClr val="003366"/>
                </a:solidFill>
                <a:latin typeface="Calibri" pitchFamily="34" charset="0"/>
                <a:cs typeface="Arial" charset="0"/>
              </a:rPr>
              <a:t>   injuries.</a:t>
            </a:r>
            <a:endParaRPr lang="en-US" b="1" u="none">
              <a:solidFill>
                <a:srgbClr val="003366"/>
              </a:solidFill>
              <a:latin typeface="Calibri" pitchFamily="34" charset="0"/>
              <a:cs typeface="Arial" charset="0"/>
            </a:endParaRPr>
          </a:p>
          <a:p>
            <a:pPr lvl="1">
              <a:buFont typeface="Arial" charset="0"/>
              <a:buChar char="•"/>
            </a:pPr>
            <a:endParaRPr lang="en-US" u="none">
              <a:solidFill>
                <a:schemeClr val="accent2"/>
              </a:solidFill>
              <a:latin typeface="Arial" charset="0"/>
              <a:cs typeface="Arial" charset="0"/>
            </a:endParaRPr>
          </a:p>
        </p:txBody>
      </p:sp>
      <p:sp>
        <p:nvSpPr>
          <p:cNvPr id="29703" name="TextBox 9"/>
          <p:cNvSpPr txBox="1">
            <a:spLocks noChangeArrowheads="1"/>
          </p:cNvSpPr>
          <p:nvPr/>
        </p:nvSpPr>
        <p:spPr bwMode="auto">
          <a:xfrm>
            <a:off x="4140200" y="404813"/>
            <a:ext cx="4679950" cy="461962"/>
          </a:xfrm>
          <a:prstGeom prst="rect">
            <a:avLst/>
          </a:prstGeom>
          <a:noFill/>
          <a:ln w="9525">
            <a:noFill/>
            <a:miter lim="800000"/>
            <a:headEnd/>
            <a:tailEnd/>
          </a:ln>
        </p:spPr>
        <p:txBody>
          <a:bodyPr>
            <a:spAutoFit/>
          </a:bodyPr>
          <a:lstStyle/>
          <a:p>
            <a:endParaRPr lang="en-US"/>
          </a:p>
        </p:txBody>
      </p:sp>
      <p:sp>
        <p:nvSpPr>
          <p:cNvPr id="22536" name="TextBox 10"/>
          <p:cNvSpPr txBox="1">
            <a:spLocks noChangeArrowheads="1"/>
          </p:cNvSpPr>
          <p:nvPr/>
        </p:nvSpPr>
        <p:spPr bwMode="auto">
          <a:xfrm>
            <a:off x="2195513" y="188913"/>
            <a:ext cx="6948487" cy="461962"/>
          </a:xfrm>
          <a:prstGeom prst="rect">
            <a:avLst/>
          </a:prstGeom>
          <a:noFill/>
          <a:ln w="9525">
            <a:noFill/>
            <a:miter lim="800000"/>
            <a:headEnd/>
            <a:tailEnd/>
          </a:ln>
        </p:spPr>
        <p:txBody>
          <a:bodyPr>
            <a:spAutoFit/>
          </a:bodyPr>
          <a:lstStyle/>
          <a:p>
            <a:pPr algn="r">
              <a:defRPr/>
            </a:pPr>
            <a:r>
              <a:rPr lang="en-GB" b="1" u="none" dirty="0">
                <a:solidFill>
                  <a:schemeClr val="bg1"/>
                </a:solidFill>
                <a:effectLst>
                  <a:outerShdw blurRad="38100" dist="38100" dir="2700000" algn="tl">
                    <a:srgbClr val="000000">
                      <a:alpha val="43137"/>
                    </a:srgbClr>
                  </a:outerShdw>
                </a:effectLst>
                <a:latin typeface="Segoe Script" pitchFamily="34" charset="0"/>
                <a:ea typeface="ＭＳ Ｐゴシック" pitchFamily="34" charset="-128"/>
                <a:cs typeface="Arial" charset="0"/>
              </a:rPr>
              <a:t>Good Practice Guide</a:t>
            </a:r>
            <a:endParaRPr lang="en-US" b="1" u="none" dirty="0">
              <a:solidFill>
                <a:schemeClr val="bg1"/>
              </a:solidFill>
              <a:effectLst>
                <a:outerShdw blurRad="38100" dist="38100" dir="2700000" algn="tl">
                  <a:srgbClr val="000000">
                    <a:alpha val="43137"/>
                  </a:srgbClr>
                </a:outerShdw>
              </a:effectLst>
              <a:latin typeface="Segoe Script" pitchFamily="34" charset="0"/>
              <a:ea typeface="ＭＳ Ｐゴシック" pitchFamily="34" charset="-128"/>
              <a:cs typeface="Arial" charset="0"/>
            </a:endParaRPr>
          </a:p>
        </p:txBody>
      </p:sp>
      <p:pic>
        <p:nvPicPr>
          <p:cNvPr id="29705" name="Picture 2"/>
          <p:cNvPicPr>
            <a:picLocks noChangeAspect="1" noChangeArrowheads="1"/>
          </p:cNvPicPr>
          <p:nvPr/>
        </p:nvPicPr>
        <p:blipFill>
          <a:blip r:embed="rId4"/>
          <a:srcRect/>
          <a:stretch>
            <a:fillRect/>
          </a:stretch>
        </p:blipFill>
        <p:spPr bwMode="auto">
          <a:xfrm>
            <a:off x="0" y="4221163"/>
            <a:ext cx="3260725" cy="1995487"/>
          </a:xfrm>
          <a:prstGeom prst="rect">
            <a:avLst/>
          </a:prstGeom>
          <a:noFill/>
          <a:ln w="9525">
            <a:noFill/>
            <a:miter lim="800000"/>
            <a:headEnd/>
            <a:tailEnd/>
          </a:ln>
        </p:spPr>
      </p:pic>
      <p:pic>
        <p:nvPicPr>
          <p:cNvPr id="29706" name="Picture 3"/>
          <p:cNvPicPr>
            <a:picLocks noChangeAspect="1" noChangeArrowheads="1"/>
          </p:cNvPicPr>
          <p:nvPr/>
        </p:nvPicPr>
        <p:blipFill>
          <a:blip r:embed="rId5"/>
          <a:srcRect/>
          <a:stretch>
            <a:fillRect/>
          </a:stretch>
        </p:blipFill>
        <p:spPr bwMode="auto">
          <a:xfrm>
            <a:off x="3276600" y="4927600"/>
            <a:ext cx="2587625" cy="1930400"/>
          </a:xfrm>
          <a:prstGeom prst="rect">
            <a:avLst/>
          </a:prstGeom>
          <a:noFill/>
          <a:ln w="9525">
            <a:noFill/>
            <a:miter lim="800000"/>
            <a:headEnd/>
            <a:tailEnd/>
          </a:ln>
        </p:spPr>
      </p:pic>
      <p:pic>
        <p:nvPicPr>
          <p:cNvPr id="29707" name="Picture 4"/>
          <p:cNvPicPr>
            <a:picLocks noChangeAspect="1" noChangeArrowheads="1"/>
          </p:cNvPicPr>
          <p:nvPr/>
        </p:nvPicPr>
        <p:blipFill>
          <a:blip r:embed="rId6"/>
          <a:srcRect/>
          <a:stretch>
            <a:fillRect/>
          </a:stretch>
        </p:blipFill>
        <p:spPr bwMode="auto">
          <a:xfrm>
            <a:off x="5930900" y="4076700"/>
            <a:ext cx="3213100" cy="212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txBox="1">
            <a:spLocks noGrp="1"/>
          </p:cNvSpPr>
          <p:nvPr/>
        </p:nvSpPr>
        <p:spPr bwMode="auto">
          <a:xfrm>
            <a:off x="685800" y="6324600"/>
            <a:ext cx="2362200" cy="381000"/>
          </a:xfrm>
          <a:prstGeom prst="rect">
            <a:avLst/>
          </a:prstGeom>
          <a:noFill/>
          <a:ln w="9525">
            <a:noFill/>
            <a:miter lim="800000"/>
            <a:headEnd/>
            <a:tailEnd/>
          </a:ln>
        </p:spPr>
        <p:txBody>
          <a:bodyPr/>
          <a:lstStyle/>
          <a:p>
            <a:endParaRPr lang="en-US" sz="1400"/>
          </a:p>
        </p:txBody>
      </p:sp>
      <p:sp>
        <p:nvSpPr>
          <p:cNvPr id="30723" name="Slide Number Placeholder 4"/>
          <p:cNvSpPr txBox="1">
            <a:spLocks noGrp="1"/>
          </p:cNvSpPr>
          <p:nvPr/>
        </p:nvSpPr>
        <p:spPr bwMode="auto">
          <a:xfrm>
            <a:off x="3810000" y="6324600"/>
            <a:ext cx="1524000" cy="381000"/>
          </a:xfrm>
          <a:prstGeom prst="rect">
            <a:avLst/>
          </a:prstGeom>
          <a:noFill/>
          <a:ln w="9525">
            <a:noFill/>
            <a:miter lim="800000"/>
            <a:headEnd/>
            <a:tailEnd/>
          </a:ln>
        </p:spPr>
        <p:txBody>
          <a:bodyPr/>
          <a:lstStyle/>
          <a:p>
            <a:pPr algn="ctr"/>
            <a:endParaRPr lang="en-US" sz="1400">
              <a:solidFill>
                <a:schemeClr val="bg1"/>
              </a:solidFill>
            </a:endParaRPr>
          </a:p>
        </p:txBody>
      </p:sp>
      <p:sp>
        <p:nvSpPr>
          <p:cNvPr id="31748" name="Rectangle 2"/>
          <p:cNvSpPr>
            <a:spLocks noGrp="1" noChangeArrowheads="1"/>
          </p:cNvSpPr>
          <p:nvPr>
            <p:ph type="title" idx="4294967295"/>
          </p:nvPr>
        </p:nvSpPr>
        <p:spPr>
          <a:xfrm>
            <a:off x="2844800" y="0"/>
            <a:ext cx="6084888" cy="765175"/>
          </a:xfrm>
        </p:spPr>
        <p:txBody>
          <a:bodyPr/>
          <a:lstStyle/>
          <a:p>
            <a:pPr>
              <a:defRPr/>
            </a:pPr>
            <a:r>
              <a:rPr lang="en-GB"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Good Practice Guide</a:t>
            </a:r>
            <a:endPar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endParaRPr>
          </a:p>
        </p:txBody>
      </p:sp>
      <p:pic>
        <p:nvPicPr>
          <p:cNvPr id="30725" name="Picture 6" descr="logo_web"/>
          <p:cNvPicPr>
            <a:picLocks noChangeAspect="1" noChangeArrowheads="1"/>
          </p:cNvPicPr>
          <p:nvPr/>
        </p:nvPicPr>
        <p:blipFill>
          <a:blip r:embed="rId3"/>
          <a:srcRect/>
          <a:stretch>
            <a:fillRect/>
          </a:stretch>
        </p:blipFill>
        <p:spPr bwMode="auto">
          <a:xfrm>
            <a:off x="0" y="0"/>
            <a:ext cx="2066925" cy="762000"/>
          </a:xfrm>
          <a:prstGeom prst="rect">
            <a:avLst/>
          </a:prstGeom>
          <a:noFill/>
          <a:ln w="9525">
            <a:noFill/>
            <a:miter lim="800000"/>
            <a:headEnd/>
            <a:tailEnd/>
          </a:ln>
        </p:spPr>
      </p:pic>
      <p:pic>
        <p:nvPicPr>
          <p:cNvPr id="30726" name="Picture 2"/>
          <p:cNvPicPr>
            <a:picLocks noChangeAspect="1" noChangeArrowheads="1"/>
          </p:cNvPicPr>
          <p:nvPr/>
        </p:nvPicPr>
        <p:blipFill>
          <a:blip r:embed="rId4"/>
          <a:srcRect/>
          <a:stretch>
            <a:fillRect/>
          </a:stretch>
        </p:blipFill>
        <p:spPr bwMode="auto">
          <a:xfrm>
            <a:off x="0" y="836613"/>
            <a:ext cx="5688013" cy="5688012"/>
          </a:xfrm>
          <a:prstGeom prst="rect">
            <a:avLst/>
          </a:prstGeom>
          <a:noFill/>
          <a:ln w="9525">
            <a:noFill/>
            <a:miter lim="800000"/>
            <a:headEnd/>
            <a:tailEnd/>
          </a:ln>
        </p:spPr>
      </p:pic>
      <p:sp>
        <p:nvSpPr>
          <p:cNvPr id="30727" name="Rectangle 6"/>
          <p:cNvSpPr>
            <a:spLocks noChangeArrowheads="1"/>
          </p:cNvSpPr>
          <p:nvPr/>
        </p:nvSpPr>
        <p:spPr bwMode="auto">
          <a:xfrm>
            <a:off x="4643438" y="1484313"/>
            <a:ext cx="4249737" cy="461962"/>
          </a:xfrm>
          <a:prstGeom prst="rect">
            <a:avLst/>
          </a:prstGeom>
          <a:noFill/>
          <a:ln w="9525">
            <a:noFill/>
            <a:miter lim="800000"/>
            <a:headEnd/>
            <a:tailEnd/>
          </a:ln>
        </p:spPr>
        <p:txBody>
          <a:bodyPr>
            <a:spAutoFit/>
          </a:bodyPr>
          <a:lstStyle/>
          <a:p>
            <a:r>
              <a:rPr lang="en-GB">
                <a:latin typeface="Arial" charset="0"/>
                <a:cs typeface="Arial" charset="0"/>
              </a:rPr>
              <a:t>http://www.esum.eu/gpg.html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txBox="1">
            <a:spLocks noGrp="1"/>
          </p:cNvSpPr>
          <p:nvPr/>
        </p:nvSpPr>
        <p:spPr bwMode="auto">
          <a:xfrm>
            <a:off x="685800" y="6324600"/>
            <a:ext cx="2362200" cy="381000"/>
          </a:xfrm>
          <a:prstGeom prst="rect">
            <a:avLst/>
          </a:prstGeom>
          <a:noFill/>
          <a:ln w="9525">
            <a:noFill/>
            <a:miter lim="800000"/>
            <a:headEnd/>
            <a:tailEnd/>
          </a:ln>
        </p:spPr>
        <p:txBody>
          <a:bodyPr/>
          <a:lstStyle/>
          <a:p>
            <a:endParaRPr lang="en-US" sz="1400"/>
          </a:p>
        </p:txBody>
      </p:sp>
      <p:sp>
        <p:nvSpPr>
          <p:cNvPr id="31747" name="Slide Number Placeholder 4"/>
          <p:cNvSpPr txBox="1">
            <a:spLocks noGrp="1"/>
          </p:cNvSpPr>
          <p:nvPr/>
        </p:nvSpPr>
        <p:spPr bwMode="auto">
          <a:xfrm>
            <a:off x="3810000" y="6324600"/>
            <a:ext cx="1524000" cy="381000"/>
          </a:xfrm>
          <a:prstGeom prst="rect">
            <a:avLst/>
          </a:prstGeom>
          <a:noFill/>
          <a:ln w="9525">
            <a:noFill/>
            <a:miter lim="800000"/>
            <a:headEnd/>
            <a:tailEnd/>
          </a:ln>
        </p:spPr>
        <p:txBody>
          <a:bodyPr/>
          <a:lstStyle/>
          <a:p>
            <a:pPr algn="ctr"/>
            <a:endParaRPr lang="en-US" sz="1400">
              <a:solidFill>
                <a:schemeClr val="bg1"/>
              </a:solidFill>
            </a:endParaRPr>
          </a:p>
        </p:txBody>
      </p:sp>
      <p:sp>
        <p:nvSpPr>
          <p:cNvPr id="32772" name="Rectangle 2"/>
          <p:cNvSpPr>
            <a:spLocks noGrp="1" noChangeArrowheads="1"/>
          </p:cNvSpPr>
          <p:nvPr>
            <p:ph type="title" idx="4294967295"/>
          </p:nvPr>
        </p:nvSpPr>
        <p:spPr/>
        <p:txBody>
          <a:bodyPr/>
          <a:lstStyle/>
          <a:p>
            <a:pPr>
              <a:defRPr/>
            </a:pPr>
            <a:r>
              <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Examples from </a:t>
            </a:r>
            <a:r>
              <a:rPr lang="en-US" sz="2400" kern="1200" dirty="0" err="1"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GPG</a:t>
            </a:r>
            <a:endPar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endParaRPr>
          </a:p>
        </p:txBody>
      </p:sp>
      <p:sp>
        <p:nvSpPr>
          <p:cNvPr id="31749" name="Rectangle 3"/>
          <p:cNvSpPr>
            <a:spLocks noGrp="1" noChangeArrowheads="1"/>
          </p:cNvSpPr>
          <p:nvPr>
            <p:ph type="body" idx="4294967295"/>
          </p:nvPr>
        </p:nvSpPr>
        <p:spPr>
          <a:xfrm>
            <a:off x="395288" y="1857375"/>
            <a:ext cx="8474075" cy="3084513"/>
          </a:xfrm>
        </p:spPr>
        <p:txBody>
          <a:bodyPr/>
          <a:lstStyle/>
          <a:p>
            <a:r>
              <a:rPr lang="en-GB" smtClean="0">
                <a:solidFill>
                  <a:schemeClr val="tx1"/>
                </a:solidFill>
                <a:latin typeface="Arial" charset="0"/>
                <a:ea typeface="ＭＳ Ｐゴシック" pitchFamily="113" charset="-128"/>
                <a:cs typeface="Arial" charset="0"/>
              </a:rPr>
              <a:t>BP1 001: </a:t>
            </a:r>
            <a:r>
              <a:rPr lang="en-GB" b="1" smtClean="0">
                <a:ea typeface="ＭＳ Ｐゴシック" pitchFamily="113" charset="-128"/>
                <a:cs typeface="Arial" charset="0"/>
              </a:rPr>
              <a:t>BikeSafe / ScooterSafe London (2003).</a:t>
            </a:r>
          </a:p>
          <a:p>
            <a:pPr lvl="1"/>
            <a:r>
              <a:rPr lang="en-GB" sz="2400" b="1" smtClean="0">
                <a:solidFill>
                  <a:schemeClr val="tx1"/>
                </a:solidFill>
                <a:latin typeface="Arial" charset="0"/>
                <a:ea typeface="ＭＳ Ｐゴシック" pitchFamily="113" charset="-128"/>
                <a:cs typeface="Arial" charset="0"/>
              </a:rPr>
              <a:t>Around 20,000 riders completed training</a:t>
            </a:r>
          </a:p>
          <a:p>
            <a:pPr lvl="1"/>
            <a:r>
              <a:rPr lang="en-GB" sz="2400" b="1" smtClean="0">
                <a:solidFill>
                  <a:schemeClr val="tx1"/>
                </a:solidFill>
                <a:latin typeface="Arial" charset="0"/>
                <a:ea typeface="ＭＳ Ｐゴシック" pitchFamily="113" charset="-128"/>
                <a:cs typeface="Arial" charset="0"/>
              </a:rPr>
              <a:t>London PTW casualties reduced by 39%</a:t>
            </a:r>
          </a:p>
          <a:p>
            <a:pPr lvl="1"/>
            <a:endParaRPr lang="en-GB" smtClean="0">
              <a:solidFill>
                <a:schemeClr val="tx1"/>
              </a:solidFill>
              <a:latin typeface="Arial" charset="0"/>
              <a:ea typeface="ＭＳ Ｐゴシック" pitchFamily="113" charset="-128"/>
              <a:cs typeface="Arial" charset="0"/>
            </a:endParaRPr>
          </a:p>
        </p:txBody>
      </p:sp>
      <p:pic>
        <p:nvPicPr>
          <p:cNvPr id="31750" name="Picture 6" descr="logo_web"/>
          <p:cNvPicPr>
            <a:picLocks noChangeAspect="1" noChangeArrowheads="1"/>
          </p:cNvPicPr>
          <p:nvPr/>
        </p:nvPicPr>
        <p:blipFill>
          <a:blip r:embed="rId3"/>
          <a:srcRect/>
          <a:stretch>
            <a:fillRect/>
          </a:stretch>
        </p:blipFill>
        <p:spPr bwMode="auto">
          <a:xfrm>
            <a:off x="0" y="0"/>
            <a:ext cx="2066925" cy="762000"/>
          </a:xfrm>
          <a:prstGeom prst="rect">
            <a:avLst/>
          </a:prstGeom>
          <a:noFill/>
          <a:ln w="9525">
            <a:noFill/>
            <a:miter lim="800000"/>
            <a:headEnd/>
            <a:tailEnd/>
          </a:ln>
        </p:spPr>
      </p:pic>
      <p:pic>
        <p:nvPicPr>
          <p:cNvPr id="31751" name="Picture 2" descr="BikeSafe London"/>
          <p:cNvPicPr>
            <a:picLocks noChangeAspect="1" noChangeArrowheads="1"/>
          </p:cNvPicPr>
          <p:nvPr/>
        </p:nvPicPr>
        <p:blipFill>
          <a:blip r:embed="rId4"/>
          <a:srcRect/>
          <a:stretch>
            <a:fillRect/>
          </a:stretch>
        </p:blipFill>
        <p:spPr bwMode="auto">
          <a:xfrm>
            <a:off x="3419475" y="3860800"/>
            <a:ext cx="1857375"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08175" y="139700"/>
            <a:ext cx="7083425" cy="625475"/>
          </a:xfrm>
        </p:spPr>
        <p:txBody>
          <a:bodyPr/>
          <a:lstStyle/>
          <a:p>
            <a:pPr>
              <a:defRPr/>
            </a:pPr>
            <a:r>
              <a:rPr lang="en-US" sz="2400" dirty="0" smtClean="0">
                <a:effectLst>
                  <a:outerShdw blurRad="38100" dist="38100" dir="2700000" algn="tl">
                    <a:srgbClr val="000000">
                      <a:alpha val="43137"/>
                    </a:srgbClr>
                  </a:outerShdw>
                </a:effectLst>
                <a:latin typeface="Segoe Script" pitchFamily="34" charset="0"/>
                <a:cs typeface="Arial" charset="0"/>
              </a:rPr>
              <a:t>1. Context - Growing mobility needs, </a:t>
            </a:r>
            <a:br>
              <a:rPr lang="en-US" sz="2400" dirty="0" smtClean="0">
                <a:effectLst>
                  <a:outerShdw blurRad="38100" dist="38100" dir="2700000" algn="tl">
                    <a:srgbClr val="000000">
                      <a:alpha val="43137"/>
                    </a:srgbClr>
                  </a:outerShdw>
                </a:effectLst>
                <a:latin typeface="Segoe Script" pitchFamily="34" charset="0"/>
                <a:cs typeface="Arial" charset="0"/>
              </a:rPr>
            </a:br>
            <a:r>
              <a:rPr lang="en-US" sz="2400" dirty="0" smtClean="0">
                <a:effectLst>
                  <a:outerShdw blurRad="38100" dist="38100" dir="2700000" algn="tl">
                    <a:srgbClr val="000000">
                      <a:alpha val="43137"/>
                    </a:srgbClr>
                  </a:outerShdw>
                </a:effectLst>
                <a:latin typeface="Segoe Script" pitchFamily="34" charset="0"/>
                <a:cs typeface="Arial" charset="0"/>
              </a:rPr>
              <a:t>urban </a:t>
            </a:r>
            <a:r>
              <a:rPr lang="en-US" sz="2400" dirty="0" smtClean="0">
                <a:latin typeface="Segoe Script" pitchFamily="34" charset="0"/>
                <a:cs typeface="Arial" charset="0"/>
              </a:rPr>
              <a:t>challenges</a:t>
            </a:r>
          </a:p>
        </p:txBody>
      </p:sp>
      <p:pic>
        <p:nvPicPr>
          <p:cNvPr id="6147" name="Picture 8" descr="Filtering"/>
          <p:cNvPicPr>
            <a:picLocks noChangeAspect="1" noChangeArrowheads="1"/>
          </p:cNvPicPr>
          <p:nvPr/>
        </p:nvPicPr>
        <p:blipFill>
          <a:blip r:embed="rId3"/>
          <a:srcRect/>
          <a:stretch>
            <a:fillRect/>
          </a:stretch>
        </p:blipFill>
        <p:spPr bwMode="auto">
          <a:xfrm>
            <a:off x="1187450" y="1557338"/>
            <a:ext cx="7054850"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txBox="1">
            <a:spLocks noGrp="1"/>
          </p:cNvSpPr>
          <p:nvPr/>
        </p:nvSpPr>
        <p:spPr bwMode="auto">
          <a:xfrm>
            <a:off x="685800" y="6324600"/>
            <a:ext cx="2362200" cy="381000"/>
          </a:xfrm>
          <a:prstGeom prst="rect">
            <a:avLst/>
          </a:prstGeom>
          <a:noFill/>
          <a:ln w="9525">
            <a:noFill/>
            <a:miter lim="800000"/>
            <a:headEnd/>
            <a:tailEnd/>
          </a:ln>
        </p:spPr>
        <p:txBody>
          <a:bodyPr/>
          <a:lstStyle/>
          <a:p>
            <a:endParaRPr lang="en-US" sz="1400"/>
          </a:p>
        </p:txBody>
      </p:sp>
      <p:sp>
        <p:nvSpPr>
          <p:cNvPr id="32771" name="Slide Number Placeholder 4"/>
          <p:cNvSpPr txBox="1">
            <a:spLocks noGrp="1"/>
          </p:cNvSpPr>
          <p:nvPr/>
        </p:nvSpPr>
        <p:spPr bwMode="auto">
          <a:xfrm>
            <a:off x="3810000" y="6324600"/>
            <a:ext cx="1524000" cy="381000"/>
          </a:xfrm>
          <a:prstGeom prst="rect">
            <a:avLst/>
          </a:prstGeom>
          <a:noFill/>
          <a:ln w="9525">
            <a:noFill/>
            <a:miter lim="800000"/>
            <a:headEnd/>
            <a:tailEnd/>
          </a:ln>
        </p:spPr>
        <p:txBody>
          <a:bodyPr/>
          <a:lstStyle/>
          <a:p>
            <a:pPr algn="ctr"/>
            <a:endParaRPr lang="en-US" sz="1400">
              <a:solidFill>
                <a:schemeClr val="bg1"/>
              </a:solidFill>
            </a:endParaRPr>
          </a:p>
        </p:txBody>
      </p:sp>
      <p:sp>
        <p:nvSpPr>
          <p:cNvPr id="33796" name="Rectangle 2"/>
          <p:cNvSpPr>
            <a:spLocks noGrp="1" noChangeArrowheads="1"/>
          </p:cNvSpPr>
          <p:nvPr>
            <p:ph type="title" idx="4294967295"/>
          </p:nvPr>
        </p:nvSpPr>
        <p:spPr>
          <a:xfrm>
            <a:off x="1600200" y="115888"/>
            <a:ext cx="7543800" cy="533400"/>
          </a:xfrm>
        </p:spPr>
        <p:txBody>
          <a:bodyPr/>
          <a:lstStyle/>
          <a:p>
            <a:pPr>
              <a:defRPr/>
            </a:pPr>
            <a:r>
              <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Examples from </a:t>
            </a:r>
            <a:r>
              <a:rPr lang="en-US" sz="2400" kern="1200" dirty="0" err="1"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GPG</a:t>
            </a:r>
            <a:endPar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endParaRPr>
          </a:p>
        </p:txBody>
      </p:sp>
      <p:sp>
        <p:nvSpPr>
          <p:cNvPr id="32773" name="Rectangle 3"/>
          <p:cNvSpPr>
            <a:spLocks noGrp="1" noChangeArrowheads="1"/>
          </p:cNvSpPr>
          <p:nvPr>
            <p:ph type="body" idx="4294967295"/>
          </p:nvPr>
        </p:nvSpPr>
        <p:spPr>
          <a:xfrm>
            <a:off x="395288" y="1857375"/>
            <a:ext cx="8474075" cy="3084513"/>
          </a:xfrm>
        </p:spPr>
        <p:txBody>
          <a:bodyPr/>
          <a:lstStyle/>
          <a:p>
            <a:r>
              <a:rPr lang="en-GB" smtClean="0">
                <a:solidFill>
                  <a:schemeClr val="tx1"/>
                </a:solidFill>
                <a:latin typeface="Arial" charset="0"/>
                <a:ea typeface="ＭＳ Ｐゴシック" pitchFamily="113" charset="-128"/>
                <a:cs typeface="Arial" charset="0"/>
              </a:rPr>
              <a:t>BP1 005: </a:t>
            </a:r>
            <a:r>
              <a:rPr lang="en-GB" b="1" smtClean="0">
                <a:ea typeface="ＭＳ Ｐゴシック" pitchFamily="113" charset="-128"/>
                <a:cs typeface="Arial" charset="0"/>
              </a:rPr>
              <a:t>Effect of campaign to support Italy’s 			motorcycle helmet law (2000).</a:t>
            </a:r>
          </a:p>
          <a:p>
            <a:pPr lvl="1"/>
            <a:r>
              <a:rPr lang="en-GB" sz="2400" b="1" smtClean="0">
                <a:solidFill>
                  <a:schemeClr val="tx1"/>
                </a:solidFill>
                <a:latin typeface="Arial" charset="0"/>
                <a:ea typeface="ＭＳ Ｐゴシック" pitchFamily="113" charset="-128"/>
                <a:cs typeface="Arial" charset="0"/>
              </a:rPr>
              <a:t>Correct Use of Helmet up from 19.5% to 97.5%</a:t>
            </a:r>
          </a:p>
          <a:p>
            <a:pPr lvl="1"/>
            <a:r>
              <a:rPr lang="en-GB" sz="2400" b="1" smtClean="0">
                <a:solidFill>
                  <a:schemeClr val="tx1"/>
                </a:solidFill>
                <a:latin typeface="Arial" charset="0"/>
                <a:ea typeface="ＭＳ Ｐゴシック" pitchFamily="113" charset="-128"/>
                <a:cs typeface="Arial" charset="0"/>
              </a:rPr>
              <a:t>PTW traumatic brain injury admissions cut by @70%</a:t>
            </a:r>
          </a:p>
          <a:p>
            <a:pPr lvl="1"/>
            <a:endParaRPr lang="en-GB" smtClean="0">
              <a:solidFill>
                <a:schemeClr val="tx1"/>
              </a:solidFill>
              <a:latin typeface="Arial" charset="0"/>
              <a:ea typeface="ＭＳ Ｐゴシック" pitchFamily="113" charset="-128"/>
              <a:cs typeface="Arial" charset="0"/>
            </a:endParaRPr>
          </a:p>
        </p:txBody>
      </p:sp>
      <p:pic>
        <p:nvPicPr>
          <p:cNvPr id="32774" name="Picture 6" descr="logo_web"/>
          <p:cNvPicPr>
            <a:picLocks noChangeAspect="1" noChangeArrowheads="1"/>
          </p:cNvPicPr>
          <p:nvPr/>
        </p:nvPicPr>
        <p:blipFill>
          <a:blip r:embed="rId3"/>
          <a:srcRect/>
          <a:stretch>
            <a:fillRect/>
          </a:stretch>
        </p:blipFill>
        <p:spPr bwMode="auto">
          <a:xfrm>
            <a:off x="0" y="0"/>
            <a:ext cx="2066925" cy="762000"/>
          </a:xfrm>
          <a:prstGeom prst="rect">
            <a:avLst/>
          </a:prstGeom>
          <a:noFill/>
          <a:ln w="9525">
            <a:noFill/>
            <a:miter lim="800000"/>
            <a:headEnd/>
            <a:tailEnd/>
          </a:ln>
        </p:spPr>
      </p:pic>
      <p:pic>
        <p:nvPicPr>
          <p:cNvPr id="32775" name="Picture 2"/>
          <p:cNvPicPr>
            <a:picLocks noChangeAspect="1" noChangeArrowheads="1"/>
          </p:cNvPicPr>
          <p:nvPr/>
        </p:nvPicPr>
        <p:blipFill>
          <a:blip r:embed="rId4"/>
          <a:srcRect/>
          <a:stretch>
            <a:fillRect/>
          </a:stretch>
        </p:blipFill>
        <p:spPr bwMode="auto">
          <a:xfrm>
            <a:off x="684213" y="4292600"/>
            <a:ext cx="3024187" cy="1900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txBox="1">
            <a:spLocks noGrp="1"/>
          </p:cNvSpPr>
          <p:nvPr/>
        </p:nvSpPr>
        <p:spPr bwMode="auto">
          <a:xfrm>
            <a:off x="685800" y="6324600"/>
            <a:ext cx="2362200" cy="381000"/>
          </a:xfrm>
          <a:prstGeom prst="rect">
            <a:avLst/>
          </a:prstGeom>
          <a:noFill/>
          <a:ln w="9525">
            <a:noFill/>
            <a:miter lim="800000"/>
            <a:headEnd/>
            <a:tailEnd/>
          </a:ln>
        </p:spPr>
        <p:txBody>
          <a:bodyPr/>
          <a:lstStyle/>
          <a:p>
            <a:endParaRPr lang="en-US" sz="1400"/>
          </a:p>
        </p:txBody>
      </p:sp>
      <p:sp>
        <p:nvSpPr>
          <p:cNvPr id="33795" name="Slide Number Placeholder 4"/>
          <p:cNvSpPr txBox="1">
            <a:spLocks noGrp="1"/>
          </p:cNvSpPr>
          <p:nvPr/>
        </p:nvSpPr>
        <p:spPr bwMode="auto">
          <a:xfrm>
            <a:off x="3810000" y="6324600"/>
            <a:ext cx="1524000" cy="381000"/>
          </a:xfrm>
          <a:prstGeom prst="rect">
            <a:avLst/>
          </a:prstGeom>
          <a:noFill/>
          <a:ln w="9525">
            <a:noFill/>
            <a:miter lim="800000"/>
            <a:headEnd/>
            <a:tailEnd/>
          </a:ln>
        </p:spPr>
        <p:txBody>
          <a:bodyPr/>
          <a:lstStyle/>
          <a:p>
            <a:pPr algn="ctr"/>
            <a:endParaRPr lang="en-US" sz="1400">
              <a:solidFill>
                <a:schemeClr val="bg1"/>
              </a:solidFill>
            </a:endParaRPr>
          </a:p>
        </p:txBody>
      </p:sp>
      <p:sp>
        <p:nvSpPr>
          <p:cNvPr id="34820" name="Rectangle 2"/>
          <p:cNvSpPr>
            <a:spLocks noGrp="1" noChangeArrowheads="1"/>
          </p:cNvSpPr>
          <p:nvPr>
            <p:ph type="title" idx="4294967295"/>
          </p:nvPr>
        </p:nvSpPr>
        <p:spPr/>
        <p:txBody>
          <a:bodyPr/>
          <a:lstStyle/>
          <a:p>
            <a:pPr>
              <a:defRPr/>
            </a:pPr>
            <a:r>
              <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Examples from </a:t>
            </a:r>
            <a:r>
              <a:rPr lang="en-US" sz="2400" kern="1200" dirty="0" err="1"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GPG</a:t>
            </a:r>
            <a:endPar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endParaRPr>
          </a:p>
        </p:txBody>
      </p:sp>
      <p:sp>
        <p:nvSpPr>
          <p:cNvPr id="33797" name="Rectangle 3"/>
          <p:cNvSpPr>
            <a:spLocks noGrp="1" noChangeArrowheads="1"/>
          </p:cNvSpPr>
          <p:nvPr>
            <p:ph type="body" idx="4294967295"/>
          </p:nvPr>
        </p:nvSpPr>
        <p:spPr>
          <a:xfrm>
            <a:off x="395288" y="1857375"/>
            <a:ext cx="8474075" cy="3084513"/>
          </a:xfrm>
        </p:spPr>
        <p:txBody>
          <a:bodyPr/>
          <a:lstStyle/>
          <a:p>
            <a:r>
              <a:rPr lang="en-GB" smtClean="0">
                <a:solidFill>
                  <a:schemeClr val="tx1"/>
                </a:solidFill>
                <a:latin typeface="Arial" charset="0"/>
                <a:ea typeface="ＭＳ Ｐゴシック" pitchFamily="113" charset="-128"/>
                <a:cs typeface="Arial" charset="0"/>
              </a:rPr>
              <a:t>BP2 017:   </a:t>
            </a:r>
            <a:r>
              <a:rPr lang="en-GB" b="1" smtClean="0">
                <a:ea typeface="ＭＳ Ｐゴシック" pitchFamily="113" charset="-128"/>
                <a:cs typeface="Arial" charset="0"/>
              </a:rPr>
              <a:t>Strategic Plan for the Road Safety of 	  		Motorcycles and Mopeds, DGT Spain 			(2007).</a:t>
            </a:r>
          </a:p>
          <a:p>
            <a:pPr lvl="1"/>
            <a:r>
              <a:rPr lang="en-GB" sz="2400" b="1" smtClean="0">
                <a:solidFill>
                  <a:schemeClr val="tx1"/>
                </a:solidFill>
                <a:latin typeface="Arial" charset="0"/>
                <a:ea typeface="ＭＳ Ｐゴシック" pitchFamily="113" charset="-128"/>
                <a:cs typeface="Arial" charset="0"/>
              </a:rPr>
              <a:t>Introduced to reverse the rising trend in PTW deaths and serious injuries</a:t>
            </a:r>
          </a:p>
          <a:p>
            <a:pPr lvl="1"/>
            <a:r>
              <a:rPr lang="en-GB" sz="2400" b="1" smtClean="0">
                <a:solidFill>
                  <a:schemeClr val="tx1"/>
                </a:solidFill>
                <a:latin typeface="Arial" charset="0"/>
                <a:ea typeface="ＭＳ Ｐゴシック" pitchFamily="113" charset="-128"/>
                <a:cs typeface="Arial" charset="0"/>
              </a:rPr>
              <a:t>Number of PTW KSI reduced by 26% 2007-09</a:t>
            </a:r>
          </a:p>
          <a:p>
            <a:pPr lvl="1"/>
            <a:endParaRPr lang="en-GB" smtClean="0">
              <a:solidFill>
                <a:schemeClr val="tx1"/>
              </a:solidFill>
              <a:latin typeface="Arial" charset="0"/>
              <a:ea typeface="ＭＳ Ｐゴシック" pitchFamily="113" charset="-128"/>
              <a:cs typeface="Arial" charset="0"/>
            </a:endParaRPr>
          </a:p>
        </p:txBody>
      </p:sp>
      <p:pic>
        <p:nvPicPr>
          <p:cNvPr id="33798" name="Picture 6" descr="logo_web"/>
          <p:cNvPicPr>
            <a:picLocks noChangeAspect="1" noChangeArrowheads="1"/>
          </p:cNvPicPr>
          <p:nvPr/>
        </p:nvPicPr>
        <p:blipFill>
          <a:blip r:embed="rId3"/>
          <a:srcRect/>
          <a:stretch>
            <a:fillRect/>
          </a:stretch>
        </p:blipFill>
        <p:spPr bwMode="auto">
          <a:xfrm>
            <a:off x="0" y="0"/>
            <a:ext cx="2066925" cy="762000"/>
          </a:xfrm>
          <a:prstGeom prst="rect">
            <a:avLst/>
          </a:prstGeom>
          <a:noFill/>
          <a:ln w="9525">
            <a:noFill/>
            <a:miter lim="800000"/>
            <a:headEnd/>
            <a:tailEnd/>
          </a:ln>
        </p:spPr>
      </p:pic>
      <p:pic>
        <p:nvPicPr>
          <p:cNvPr id="33799" name="Picture 7"/>
          <p:cNvPicPr>
            <a:picLocks noChangeAspect="1" noChangeArrowheads="1"/>
          </p:cNvPicPr>
          <p:nvPr/>
        </p:nvPicPr>
        <p:blipFill>
          <a:blip r:embed="rId4"/>
          <a:srcRect/>
          <a:stretch>
            <a:fillRect/>
          </a:stretch>
        </p:blipFill>
        <p:spPr bwMode="auto">
          <a:xfrm>
            <a:off x="1042988" y="4292600"/>
            <a:ext cx="1768475" cy="234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txBox="1">
            <a:spLocks noGrp="1"/>
          </p:cNvSpPr>
          <p:nvPr/>
        </p:nvSpPr>
        <p:spPr bwMode="auto">
          <a:xfrm>
            <a:off x="685800" y="6324600"/>
            <a:ext cx="2362200" cy="381000"/>
          </a:xfrm>
          <a:prstGeom prst="rect">
            <a:avLst/>
          </a:prstGeom>
          <a:noFill/>
          <a:ln w="9525">
            <a:noFill/>
            <a:miter lim="800000"/>
            <a:headEnd/>
            <a:tailEnd/>
          </a:ln>
        </p:spPr>
        <p:txBody>
          <a:bodyPr/>
          <a:lstStyle/>
          <a:p>
            <a:endParaRPr lang="en-US" sz="1400"/>
          </a:p>
        </p:txBody>
      </p:sp>
      <p:sp>
        <p:nvSpPr>
          <p:cNvPr id="34819" name="Slide Number Placeholder 4"/>
          <p:cNvSpPr txBox="1">
            <a:spLocks noGrp="1"/>
          </p:cNvSpPr>
          <p:nvPr/>
        </p:nvSpPr>
        <p:spPr bwMode="auto">
          <a:xfrm>
            <a:off x="3810000" y="6324600"/>
            <a:ext cx="1524000" cy="381000"/>
          </a:xfrm>
          <a:prstGeom prst="rect">
            <a:avLst/>
          </a:prstGeom>
          <a:noFill/>
          <a:ln w="9525">
            <a:noFill/>
            <a:miter lim="800000"/>
            <a:headEnd/>
            <a:tailEnd/>
          </a:ln>
        </p:spPr>
        <p:txBody>
          <a:bodyPr/>
          <a:lstStyle/>
          <a:p>
            <a:pPr algn="ctr"/>
            <a:endParaRPr lang="en-US" sz="1400">
              <a:solidFill>
                <a:schemeClr val="bg1"/>
              </a:solidFill>
            </a:endParaRPr>
          </a:p>
        </p:txBody>
      </p:sp>
      <p:sp>
        <p:nvSpPr>
          <p:cNvPr id="35844" name="Rectangle 2"/>
          <p:cNvSpPr>
            <a:spLocks noGrp="1" noChangeArrowheads="1"/>
          </p:cNvSpPr>
          <p:nvPr>
            <p:ph type="title" idx="4294967295"/>
          </p:nvPr>
        </p:nvSpPr>
        <p:spPr/>
        <p:txBody>
          <a:bodyPr/>
          <a:lstStyle/>
          <a:p>
            <a:pPr>
              <a:defRPr/>
            </a:pPr>
            <a:r>
              <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Examples from </a:t>
            </a:r>
            <a:r>
              <a:rPr lang="en-US" sz="2400" kern="1200" dirty="0" err="1"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GPG</a:t>
            </a:r>
            <a:endPar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endParaRPr>
          </a:p>
        </p:txBody>
      </p:sp>
      <p:sp>
        <p:nvSpPr>
          <p:cNvPr id="34821" name="Rectangle 3"/>
          <p:cNvSpPr>
            <a:spLocks noGrp="1" noChangeArrowheads="1"/>
          </p:cNvSpPr>
          <p:nvPr>
            <p:ph type="body" idx="4294967295"/>
          </p:nvPr>
        </p:nvSpPr>
        <p:spPr>
          <a:xfrm>
            <a:off x="395288" y="1857375"/>
            <a:ext cx="8474075" cy="3084513"/>
          </a:xfrm>
        </p:spPr>
        <p:txBody>
          <a:bodyPr/>
          <a:lstStyle/>
          <a:p>
            <a:r>
              <a:rPr lang="en-GB" smtClean="0">
                <a:solidFill>
                  <a:schemeClr val="tx1"/>
                </a:solidFill>
                <a:latin typeface="Arial" charset="0"/>
                <a:ea typeface="ＭＳ Ｐゴシック" pitchFamily="113" charset="-128"/>
                <a:cs typeface="Arial" charset="0"/>
              </a:rPr>
              <a:t>BP3 011: </a:t>
            </a:r>
            <a:r>
              <a:rPr lang="en-GB" b="1" smtClean="0">
                <a:ea typeface="ＭＳ Ｐゴシック" pitchFamily="113" charset="-128"/>
                <a:cs typeface="Arial" charset="0"/>
              </a:rPr>
              <a:t>Change in Helmet Law in Barcelona 				(1992).</a:t>
            </a:r>
          </a:p>
          <a:p>
            <a:pPr lvl="1"/>
            <a:r>
              <a:rPr lang="en-GB" sz="2400" b="1" smtClean="0">
                <a:solidFill>
                  <a:schemeClr val="tx1"/>
                </a:solidFill>
                <a:latin typeface="Arial" charset="0"/>
                <a:ea typeface="ＭＳ Ｐゴシック" pitchFamily="113" charset="-128"/>
                <a:cs typeface="Arial" charset="0"/>
              </a:rPr>
              <a:t>Targeted enforcement on helmet offences</a:t>
            </a:r>
          </a:p>
          <a:p>
            <a:pPr lvl="1"/>
            <a:r>
              <a:rPr lang="en-GB" sz="2400" b="1" smtClean="0">
                <a:solidFill>
                  <a:schemeClr val="tx1"/>
                </a:solidFill>
                <a:latin typeface="Arial" charset="0"/>
                <a:ea typeface="ＭＳ Ｐゴシック" pitchFamily="113" charset="-128"/>
                <a:cs typeface="Arial" charset="0"/>
              </a:rPr>
              <a:t>Correct Use of Helmet up from 36% to 91%</a:t>
            </a:r>
          </a:p>
          <a:p>
            <a:pPr lvl="1"/>
            <a:r>
              <a:rPr lang="en-GB" sz="2400" b="1" smtClean="0">
                <a:solidFill>
                  <a:schemeClr val="tx1"/>
                </a:solidFill>
                <a:latin typeface="Arial" charset="0"/>
                <a:ea typeface="ＭＳ Ｐゴシック" pitchFamily="113" charset="-128"/>
                <a:cs typeface="Arial" charset="0"/>
              </a:rPr>
              <a:t>Fatalities reduced by 35%</a:t>
            </a:r>
          </a:p>
          <a:p>
            <a:pPr lvl="1"/>
            <a:r>
              <a:rPr lang="en-GB" sz="2400" b="1" smtClean="0">
                <a:solidFill>
                  <a:schemeClr val="tx1"/>
                </a:solidFill>
                <a:latin typeface="Arial" charset="0"/>
                <a:ea typeface="ＭＳ Ｐゴシック" pitchFamily="113" charset="-128"/>
                <a:cs typeface="Arial" charset="0"/>
              </a:rPr>
              <a:t>Serious head injury reduced by 41%</a:t>
            </a:r>
          </a:p>
          <a:p>
            <a:pPr lvl="1"/>
            <a:endParaRPr lang="en-GB" smtClean="0">
              <a:solidFill>
                <a:schemeClr val="tx1"/>
              </a:solidFill>
              <a:latin typeface="Arial" charset="0"/>
              <a:ea typeface="ＭＳ Ｐゴシック" pitchFamily="113" charset="-128"/>
              <a:cs typeface="Arial" charset="0"/>
            </a:endParaRPr>
          </a:p>
        </p:txBody>
      </p:sp>
      <p:pic>
        <p:nvPicPr>
          <p:cNvPr id="34822" name="Picture 6" descr="logo_web"/>
          <p:cNvPicPr>
            <a:picLocks noChangeAspect="1" noChangeArrowheads="1"/>
          </p:cNvPicPr>
          <p:nvPr/>
        </p:nvPicPr>
        <p:blipFill>
          <a:blip r:embed="rId3"/>
          <a:srcRect/>
          <a:stretch>
            <a:fillRect/>
          </a:stretch>
        </p:blipFill>
        <p:spPr bwMode="auto">
          <a:xfrm>
            <a:off x="0" y="0"/>
            <a:ext cx="2066925" cy="762000"/>
          </a:xfrm>
          <a:prstGeom prst="rect">
            <a:avLst/>
          </a:prstGeom>
          <a:noFill/>
          <a:ln w="9525">
            <a:noFill/>
            <a:miter lim="800000"/>
            <a:headEnd/>
            <a:tailEnd/>
          </a:ln>
        </p:spPr>
      </p:pic>
      <p:pic>
        <p:nvPicPr>
          <p:cNvPr id="34823" name="Picture 6"/>
          <p:cNvPicPr>
            <a:picLocks noChangeAspect="1" noChangeArrowheads="1"/>
          </p:cNvPicPr>
          <p:nvPr/>
        </p:nvPicPr>
        <p:blipFill>
          <a:blip r:embed="rId4"/>
          <a:srcRect/>
          <a:stretch>
            <a:fillRect/>
          </a:stretch>
        </p:blipFill>
        <p:spPr bwMode="auto">
          <a:xfrm>
            <a:off x="1835150" y="4508500"/>
            <a:ext cx="5545138"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txBox="1">
            <a:spLocks noGrp="1"/>
          </p:cNvSpPr>
          <p:nvPr/>
        </p:nvSpPr>
        <p:spPr bwMode="auto">
          <a:xfrm>
            <a:off x="685800" y="6324600"/>
            <a:ext cx="2362200" cy="381000"/>
          </a:xfrm>
          <a:prstGeom prst="rect">
            <a:avLst/>
          </a:prstGeom>
          <a:noFill/>
          <a:ln w="9525">
            <a:noFill/>
            <a:miter lim="800000"/>
            <a:headEnd/>
            <a:tailEnd/>
          </a:ln>
        </p:spPr>
        <p:txBody>
          <a:bodyPr/>
          <a:lstStyle/>
          <a:p>
            <a:endParaRPr lang="en-US" sz="1400"/>
          </a:p>
        </p:txBody>
      </p:sp>
      <p:sp>
        <p:nvSpPr>
          <p:cNvPr id="35843" name="Slide Number Placeholder 4"/>
          <p:cNvSpPr txBox="1">
            <a:spLocks noGrp="1"/>
          </p:cNvSpPr>
          <p:nvPr/>
        </p:nvSpPr>
        <p:spPr bwMode="auto">
          <a:xfrm>
            <a:off x="3810000" y="6324600"/>
            <a:ext cx="1524000" cy="381000"/>
          </a:xfrm>
          <a:prstGeom prst="rect">
            <a:avLst/>
          </a:prstGeom>
          <a:noFill/>
          <a:ln w="9525">
            <a:noFill/>
            <a:miter lim="800000"/>
            <a:headEnd/>
            <a:tailEnd/>
          </a:ln>
        </p:spPr>
        <p:txBody>
          <a:bodyPr/>
          <a:lstStyle/>
          <a:p>
            <a:pPr algn="ctr"/>
            <a:endParaRPr lang="en-US" sz="1400">
              <a:solidFill>
                <a:schemeClr val="bg1"/>
              </a:solidFill>
            </a:endParaRPr>
          </a:p>
        </p:txBody>
      </p:sp>
      <p:sp>
        <p:nvSpPr>
          <p:cNvPr id="36868" name="Rectangle 2"/>
          <p:cNvSpPr>
            <a:spLocks noGrp="1" noChangeArrowheads="1"/>
          </p:cNvSpPr>
          <p:nvPr>
            <p:ph type="title" idx="4294967295"/>
          </p:nvPr>
        </p:nvSpPr>
        <p:spPr/>
        <p:txBody>
          <a:bodyPr/>
          <a:lstStyle/>
          <a:p>
            <a:pPr>
              <a:defRPr/>
            </a:pPr>
            <a:r>
              <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Examples from </a:t>
            </a:r>
            <a:r>
              <a:rPr lang="en-US" sz="2400" kern="1200" dirty="0" err="1"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GPG</a:t>
            </a:r>
            <a:endPar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endParaRPr>
          </a:p>
        </p:txBody>
      </p:sp>
      <p:sp>
        <p:nvSpPr>
          <p:cNvPr id="35845" name="Rectangle 3"/>
          <p:cNvSpPr>
            <a:spLocks noGrp="1" noChangeArrowheads="1"/>
          </p:cNvSpPr>
          <p:nvPr>
            <p:ph type="body" idx="4294967295"/>
          </p:nvPr>
        </p:nvSpPr>
        <p:spPr>
          <a:xfrm>
            <a:off x="395288" y="1857375"/>
            <a:ext cx="8474075" cy="3084513"/>
          </a:xfrm>
        </p:spPr>
        <p:txBody>
          <a:bodyPr/>
          <a:lstStyle/>
          <a:p>
            <a:r>
              <a:rPr lang="en-GB" smtClean="0">
                <a:solidFill>
                  <a:schemeClr val="tx1"/>
                </a:solidFill>
                <a:latin typeface="Arial" charset="0"/>
                <a:ea typeface="ＭＳ Ｐゴシック" pitchFamily="113" charset="-128"/>
                <a:cs typeface="Arial" charset="0"/>
              </a:rPr>
              <a:t>BP4 001: </a:t>
            </a:r>
            <a:r>
              <a:rPr lang="en-GB" b="1" smtClean="0">
                <a:ea typeface="ＭＳ Ｐゴシック" pitchFamily="113" charset="-128"/>
                <a:cs typeface="Arial" charset="0"/>
              </a:rPr>
              <a:t>Victoria Motorcycle Blackspot Program.</a:t>
            </a:r>
          </a:p>
          <a:p>
            <a:pPr lvl="1"/>
            <a:r>
              <a:rPr lang="en-GB" sz="2400" b="1" smtClean="0">
                <a:solidFill>
                  <a:schemeClr val="tx1"/>
                </a:solidFill>
                <a:latin typeface="Arial" charset="0"/>
                <a:ea typeface="ＭＳ Ｐゴシック" pitchFamily="113" charset="-128"/>
                <a:cs typeface="Arial" charset="0"/>
              </a:rPr>
              <a:t>Funded in part by the Motorcycle Safety Levy applied to all PTWs above 126cc</a:t>
            </a:r>
          </a:p>
          <a:p>
            <a:pPr lvl="1"/>
            <a:r>
              <a:rPr lang="en-GB" sz="2400" b="1" smtClean="0">
                <a:solidFill>
                  <a:schemeClr val="tx1"/>
                </a:solidFill>
                <a:latin typeface="Arial" charset="0"/>
                <a:ea typeface="ＭＳ Ｐゴシック" pitchFamily="113" charset="-128"/>
                <a:cs typeface="Arial" charset="0"/>
              </a:rPr>
              <a:t>Targets locations with high numbers of PTW collisions</a:t>
            </a:r>
          </a:p>
          <a:p>
            <a:pPr lvl="1"/>
            <a:r>
              <a:rPr lang="en-GB" sz="2400" b="1" smtClean="0">
                <a:solidFill>
                  <a:schemeClr val="tx1"/>
                </a:solidFill>
                <a:latin typeface="Arial" charset="0"/>
                <a:ea typeface="ＭＳ Ｐゴシック" pitchFamily="113" charset="-128"/>
                <a:cs typeface="Arial" charset="0"/>
              </a:rPr>
              <a:t>Reduction in PTW collisions of 38% at first 51 sites</a:t>
            </a:r>
          </a:p>
          <a:p>
            <a:pPr lvl="1"/>
            <a:endParaRPr lang="en-GB" smtClean="0">
              <a:solidFill>
                <a:schemeClr val="tx1"/>
              </a:solidFill>
              <a:latin typeface="Arial" charset="0"/>
              <a:ea typeface="ＭＳ Ｐゴシック" pitchFamily="113" charset="-128"/>
              <a:cs typeface="Arial" charset="0"/>
            </a:endParaRPr>
          </a:p>
        </p:txBody>
      </p:sp>
      <p:pic>
        <p:nvPicPr>
          <p:cNvPr id="35846" name="Picture 6" descr="logo_web"/>
          <p:cNvPicPr>
            <a:picLocks noChangeAspect="1" noChangeArrowheads="1"/>
          </p:cNvPicPr>
          <p:nvPr/>
        </p:nvPicPr>
        <p:blipFill>
          <a:blip r:embed="rId3"/>
          <a:srcRect/>
          <a:stretch>
            <a:fillRect/>
          </a:stretch>
        </p:blipFill>
        <p:spPr bwMode="auto">
          <a:xfrm>
            <a:off x="0" y="0"/>
            <a:ext cx="2066925" cy="762000"/>
          </a:xfrm>
          <a:prstGeom prst="rect">
            <a:avLst/>
          </a:prstGeom>
          <a:noFill/>
          <a:ln w="9525">
            <a:noFill/>
            <a:miter lim="800000"/>
            <a:headEnd/>
            <a:tailEnd/>
          </a:ln>
        </p:spPr>
      </p:pic>
      <p:pic>
        <p:nvPicPr>
          <p:cNvPr id="35847" name="Picture 2"/>
          <p:cNvPicPr>
            <a:picLocks noChangeAspect="1" noChangeArrowheads="1"/>
          </p:cNvPicPr>
          <p:nvPr/>
        </p:nvPicPr>
        <p:blipFill>
          <a:blip r:embed="rId4"/>
          <a:srcRect/>
          <a:stretch>
            <a:fillRect/>
          </a:stretch>
        </p:blipFill>
        <p:spPr bwMode="auto">
          <a:xfrm>
            <a:off x="468313" y="5157788"/>
            <a:ext cx="2079625" cy="50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txBox="1">
            <a:spLocks noGrp="1"/>
          </p:cNvSpPr>
          <p:nvPr/>
        </p:nvSpPr>
        <p:spPr bwMode="auto">
          <a:xfrm>
            <a:off x="685800" y="6324600"/>
            <a:ext cx="2362200" cy="381000"/>
          </a:xfrm>
          <a:prstGeom prst="rect">
            <a:avLst/>
          </a:prstGeom>
          <a:noFill/>
          <a:ln w="9525">
            <a:noFill/>
            <a:miter lim="800000"/>
            <a:headEnd/>
            <a:tailEnd/>
          </a:ln>
        </p:spPr>
        <p:txBody>
          <a:bodyPr/>
          <a:lstStyle/>
          <a:p>
            <a:endParaRPr lang="en-US" sz="1400"/>
          </a:p>
        </p:txBody>
      </p:sp>
      <p:sp>
        <p:nvSpPr>
          <p:cNvPr id="36867" name="Slide Number Placeholder 4"/>
          <p:cNvSpPr txBox="1">
            <a:spLocks noGrp="1"/>
          </p:cNvSpPr>
          <p:nvPr/>
        </p:nvSpPr>
        <p:spPr bwMode="auto">
          <a:xfrm>
            <a:off x="3810000" y="6324600"/>
            <a:ext cx="1524000" cy="381000"/>
          </a:xfrm>
          <a:prstGeom prst="rect">
            <a:avLst/>
          </a:prstGeom>
          <a:noFill/>
          <a:ln w="9525">
            <a:noFill/>
            <a:miter lim="800000"/>
            <a:headEnd/>
            <a:tailEnd/>
          </a:ln>
        </p:spPr>
        <p:txBody>
          <a:bodyPr/>
          <a:lstStyle/>
          <a:p>
            <a:pPr algn="ctr"/>
            <a:endParaRPr lang="en-US" sz="1400">
              <a:solidFill>
                <a:schemeClr val="bg1"/>
              </a:solidFill>
            </a:endParaRPr>
          </a:p>
        </p:txBody>
      </p:sp>
      <p:sp>
        <p:nvSpPr>
          <p:cNvPr id="37892" name="Rectangle 2"/>
          <p:cNvSpPr>
            <a:spLocks noGrp="1" noChangeArrowheads="1"/>
          </p:cNvSpPr>
          <p:nvPr>
            <p:ph type="title" idx="4294967295"/>
          </p:nvPr>
        </p:nvSpPr>
        <p:spPr/>
        <p:txBody>
          <a:bodyPr/>
          <a:lstStyle/>
          <a:p>
            <a:pPr>
              <a:defRPr/>
            </a:pPr>
            <a:r>
              <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Examples from </a:t>
            </a:r>
            <a:r>
              <a:rPr lang="en-US" sz="2400" kern="1200" dirty="0" err="1"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GPG</a:t>
            </a:r>
            <a:endPar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endParaRPr>
          </a:p>
        </p:txBody>
      </p:sp>
      <p:sp>
        <p:nvSpPr>
          <p:cNvPr id="36869" name="Rectangle 3"/>
          <p:cNvSpPr>
            <a:spLocks noGrp="1" noChangeArrowheads="1"/>
          </p:cNvSpPr>
          <p:nvPr>
            <p:ph type="body" idx="4294967295"/>
          </p:nvPr>
        </p:nvSpPr>
        <p:spPr>
          <a:xfrm>
            <a:off x="252413" y="1857375"/>
            <a:ext cx="8891587" cy="3084513"/>
          </a:xfrm>
        </p:spPr>
        <p:txBody>
          <a:bodyPr/>
          <a:lstStyle/>
          <a:p>
            <a:r>
              <a:rPr lang="en-GB" smtClean="0">
                <a:solidFill>
                  <a:schemeClr val="tx1"/>
                </a:solidFill>
                <a:latin typeface="Arial" charset="0"/>
                <a:ea typeface="ＭＳ Ｐゴシック" pitchFamily="113" charset="-128"/>
                <a:cs typeface="Arial" charset="0"/>
              </a:rPr>
              <a:t>BP4 002:  </a:t>
            </a:r>
            <a:r>
              <a:rPr lang="en-GB" b="1" smtClean="0">
                <a:ea typeface="ＭＳ Ｐゴシック" pitchFamily="113" charset="-128"/>
                <a:cs typeface="Arial" charset="0"/>
              </a:rPr>
              <a:t>Skid Resistant Safer Inspection Covers.</a:t>
            </a:r>
          </a:p>
          <a:p>
            <a:pPr lvl="1"/>
            <a:r>
              <a:rPr lang="en-GB" sz="2400" b="1" smtClean="0">
                <a:solidFill>
                  <a:schemeClr val="tx1"/>
                </a:solidFill>
                <a:latin typeface="Arial" charset="0"/>
                <a:ea typeface="ＭＳ Ｐゴシック" pitchFamily="113" charset="-128"/>
                <a:cs typeface="Arial" charset="0"/>
              </a:rPr>
              <a:t>High friction surfacing for metal access covers</a:t>
            </a:r>
          </a:p>
          <a:p>
            <a:pPr lvl="1"/>
            <a:r>
              <a:rPr lang="en-GB" sz="2400" b="1" smtClean="0">
                <a:solidFill>
                  <a:schemeClr val="tx1"/>
                </a:solidFill>
                <a:latin typeface="Arial" charset="0"/>
                <a:ea typeface="ＭＳ Ｐゴシック" pitchFamily="113" charset="-128"/>
                <a:cs typeface="Arial" charset="0"/>
              </a:rPr>
              <a:t>Improved skid resistance value</a:t>
            </a:r>
          </a:p>
          <a:p>
            <a:pPr lvl="1"/>
            <a:r>
              <a:rPr lang="en-GB" sz="2400" b="1" smtClean="0">
                <a:solidFill>
                  <a:schemeClr val="tx1"/>
                </a:solidFill>
                <a:latin typeface="Arial" charset="0"/>
                <a:ea typeface="ＭＳ Ｐゴシック" pitchFamily="113" charset="-128"/>
                <a:cs typeface="Arial" charset="0"/>
              </a:rPr>
              <a:t>Loss of control on poor surface is highlighted in the MAIDS and DfT studies and is a frequent PTW hazard.</a:t>
            </a:r>
          </a:p>
        </p:txBody>
      </p:sp>
      <p:pic>
        <p:nvPicPr>
          <p:cNvPr id="36870" name="Picture 6" descr="logo_web"/>
          <p:cNvPicPr>
            <a:picLocks noChangeAspect="1" noChangeArrowheads="1"/>
          </p:cNvPicPr>
          <p:nvPr/>
        </p:nvPicPr>
        <p:blipFill>
          <a:blip r:embed="rId3"/>
          <a:srcRect/>
          <a:stretch>
            <a:fillRect/>
          </a:stretch>
        </p:blipFill>
        <p:spPr bwMode="auto">
          <a:xfrm>
            <a:off x="0" y="0"/>
            <a:ext cx="2066925" cy="762000"/>
          </a:xfrm>
          <a:prstGeom prst="rect">
            <a:avLst/>
          </a:prstGeom>
          <a:noFill/>
          <a:ln w="9525">
            <a:noFill/>
            <a:miter lim="800000"/>
            <a:headEnd/>
            <a:tailEnd/>
          </a:ln>
        </p:spPr>
      </p:pic>
      <p:pic>
        <p:nvPicPr>
          <p:cNvPr id="36871" name="Picture 2"/>
          <p:cNvPicPr>
            <a:picLocks noChangeAspect="1" noChangeArrowheads="1"/>
          </p:cNvPicPr>
          <p:nvPr/>
        </p:nvPicPr>
        <p:blipFill>
          <a:blip r:embed="rId4"/>
          <a:srcRect/>
          <a:stretch>
            <a:fillRect/>
          </a:stretch>
        </p:blipFill>
        <p:spPr bwMode="auto">
          <a:xfrm>
            <a:off x="539750" y="4437063"/>
            <a:ext cx="2879725" cy="196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txBox="1">
            <a:spLocks noGrp="1"/>
          </p:cNvSpPr>
          <p:nvPr/>
        </p:nvSpPr>
        <p:spPr bwMode="auto">
          <a:xfrm>
            <a:off x="685800" y="6324600"/>
            <a:ext cx="2362200" cy="381000"/>
          </a:xfrm>
          <a:prstGeom prst="rect">
            <a:avLst/>
          </a:prstGeom>
          <a:noFill/>
          <a:ln w="9525">
            <a:noFill/>
            <a:miter lim="800000"/>
            <a:headEnd/>
            <a:tailEnd/>
          </a:ln>
        </p:spPr>
        <p:txBody>
          <a:bodyPr/>
          <a:lstStyle/>
          <a:p>
            <a:endParaRPr lang="en-US" sz="1400"/>
          </a:p>
        </p:txBody>
      </p:sp>
      <p:sp>
        <p:nvSpPr>
          <p:cNvPr id="37891" name="Slide Number Placeholder 4"/>
          <p:cNvSpPr txBox="1">
            <a:spLocks noGrp="1"/>
          </p:cNvSpPr>
          <p:nvPr/>
        </p:nvSpPr>
        <p:spPr bwMode="auto">
          <a:xfrm>
            <a:off x="3810000" y="6324600"/>
            <a:ext cx="1524000" cy="381000"/>
          </a:xfrm>
          <a:prstGeom prst="rect">
            <a:avLst/>
          </a:prstGeom>
          <a:noFill/>
          <a:ln w="9525">
            <a:noFill/>
            <a:miter lim="800000"/>
            <a:headEnd/>
            <a:tailEnd/>
          </a:ln>
        </p:spPr>
        <p:txBody>
          <a:bodyPr/>
          <a:lstStyle/>
          <a:p>
            <a:pPr algn="ctr"/>
            <a:endParaRPr lang="en-US" sz="1400">
              <a:solidFill>
                <a:schemeClr val="bg1"/>
              </a:solidFill>
            </a:endParaRPr>
          </a:p>
        </p:txBody>
      </p:sp>
      <p:sp>
        <p:nvSpPr>
          <p:cNvPr id="38916" name="Rectangle 2"/>
          <p:cNvSpPr>
            <a:spLocks noGrp="1" noChangeArrowheads="1"/>
          </p:cNvSpPr>
          <p:nvPr>
            <p:ph type="title" idx="4294967295"/>
          </p:nvPr>
        </p:nvSpPr>
        <p:spPr/>
        <p:txBody>
          <a:bodyPr/>
          <a:lstStyle/>
          <a:p>
            <a:pPr>
              <a:defRPr/>
            </a:pPr>
            <a:r>
              <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Examples from </a:t>
            </a:r>
            <a:r>
              <a:rPr lang="en-US" sz="2400" kern="1200" dirty="0" err="1"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GPG</a:t>
            </a:r>
            <a:endPar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endParaRPr>
          </a:p>
        </p:txBody>
      </p:sp>
      <p:sp>
        <p:nvSpPr>
          <p:cNvPr id="37893" name="Rectangle 3"/>
          <p:cNvSpPr>
            <a:spLocks noGrp="1" noChangeArrowheads="1"/>
          </p:cNvSpPr>
          <p:nvPr>
            <p:ph type="body" idx="4294967295"/>
          </p:nvPr>
        </p:nvSpPr>
        <p:spPr>
          <a:xfrm>
            <a:off x="428625" y="1500188"/>
            <a:ext cx="8474075" cy="3084512"/>
          </a:xfrm>
        </p:spPr>
        <p:txBody>
          <a:bodyPr/>
          <a:lstStyle/>
          <a:p>
            <a:r>
              <a:rPr lang="en-GB" smtClean="0">
                <a:solidFill>
                  <a:schemeClr val="tx1"/>
                </a:solidFill>
                <a:latin typeface="Arial" charset="0"/>
                <a:ea typeface="ＭＳ Ｐゴシック" pitchFamily="113" charset="-128"/>
                <a:cs typeface="Arial" charset="0"/>
              </a:rPr>
              <a:t>BP5 015: </a:t>
            </a:r>
            <a:r>
              <a:rPr lang="en-GB" b="1" smtClean="0">
                <a:ea typeface="ＭＳ Ｐゴシック" pitchFamily="113" charset="-128"/>
                <a:cs typeface="Arial" charset="0"/>
              </a:rPr>
              <a:t>Piaggio MP3.</a:t>
            </a:r>
          </a:p>
          <a:p>
            <a:pPr lvl="1"/>
            <a:r>
              <a:rPr lang="en-GB" sz="2400" b="1" smtClean="0">
                <a:solidFill>
                  <a:schemeClr val="tx1"/>
                </a:solidFill>
                <a:latin typeface="Arial" charset="0"/>
                <a:ea typeface="ＭＳ Ｐゴシック" pitchFamily="113" charset="-128"/>
                <a:cs typeface="Arial" charset="0"/>
              </a:rPr>
              <a:t>3 wheeled scooter</a:t>
            </a:r>
          </a:p>
          <a:p>
            <a:pPr lvl="1"/>
            <a:r>
              <a:rPr lang="en-GB" sz="2400" b="1" smtClean="0">
                <a:solidFill>
                  <a:schemeClr val="tx1"/>
                </a:solidFill>
                <a:latin typeface="Arial" charset="0"/>
                <a:ea typeface="ＭＳ Ｐゴシック" pitchFamily="113" charset="-128"/>
                <a:cs typeface="Arial" charset="0"/>
              </a:rPr>
              <a:t>Provides 33% more contact area</a:t>
            </a:r>
          </a:p>
          <a:p>
            <a:pPr lvl="1"/>
            <a:r>
              <a:rPr lang="en-GB" sz="2400" b="1" smtClean="0">
                <a:solidFill>
                  <a:schemeClr val="tx1"/>
                </a:solidFill>
                <a:latin typeface="Arial" charset="0"/>
                <a:ea typeface="ＭＳ Ｐゴシック" pitchFamily="113" charset="-128"/>
                <a:cs typeface="Arial" charset="0"/>
              </a:rPr>
              <a:t>Claimed 24% reduction in braking distance in wet</a:t>
            </a:r>
          </a:p>
          <a:p>
            <a:pPr lvl="1"/>
            <a:r>
              <a:rPr lang="en-GB" sz="2400" b="1" smtClean="0">
                <a:solidFill>
                  <a:schemeClr val="tx1"/>
                </a:solidFill>
                <a:latin typeface="Arial" charset="0"/>
                <a:ea typeface="ＭＳ Ｐゴシック" pitchFamily="113" charset="-128"/>
                <a:cs typeface="Arial" charset="0"/>
              </a:rPr>
              <a:t>The MP3 offers a counter measure to PTW collisions involving loss of control.</a:t>
            </a:r>
          </a:p>
        </p:txBody>
      </p:sp>
      <p:pic>
        <p:nvPicPr>
          <p:cNvPr id="37894" name="Picture 6" descr="logo_web"/>
          <p:cNvPicPr>
            <a:picLocks noChangeAspect="1" noChangeArrowheads="1"/>
          </p:cNvPicPr>
          <p:nvPr/>
        </p:nvPicPr>
        <p:blipFill>
          <a:blip r:embed="rId3"/>
          <a:srcRect/>
          <a:stretch>
            <a:fillRect/>
          </a:stretch>
        </p:blipFill>
        <p:spPr bwMode="auto">
          <a:xfrm>
            <a:off x="0" y="0"/>
            <a:ext cx="2066925" cy="762000"/>
          </a:xfrm>
          <a:prstGeom prst="rect">
            <a:avLst/>
          </a:prstGeom>
          <a:noFill/>
          <a:ln w="9525">
            <a:noFill/>
            <a:miter lim="800000"/>
            <a:headEnd/>
            <a:tailEnd/>
          </a:ln>
        </p:spPr>
      </p:pic>
      <p:pic>
        <p:nvPicPr>
          <p:cNvPr id="37895" name="Picture 2"/>
          <p:cNvPicPr>
            <a:picLocks noChangeAspect="1" noChangeArrowheads="1"/>
          </p:cNvPicPr>
          <p:nvPr/>
        </p:nvPicPr>
        <p:blipFill>
          <a:blip r:embed="rId4"/>
          <a:srcRect/>
          <a:stretch>
            <a:fillRect/>
          </a:stretch>
        </p:blipFill>
        <p:spPr bwMode="auto">
          <a:xfrm>
            <a:off x="395288" y="4581525"/>
            <a:ext cx="3384550" cy="205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txBox="1">
            <a:spLocks noGrp="1"/>
          </p:cNvSpPr>
          <p:nvPr/>
        </p:nvSpPr>
        <p:spPr bwMode="auto">
          <a:xfrm>
            <a:off x="685800" y="6324600"/>
            <a:ext cx="2362200" cy="381000"/>
          </a:xfrm>
          <a:prstGeom prst="rect">
            <a:avLst/>
          </a:prstGeom>
          <a:noFill/>
          <a:ln w="9525">
            <a:noFill/>
            <a:miter lim="800000"/>
            <a:headEnd/>
            <a:tailEnd/>
          </a:ln>
        </p:spPr>
        <p:txBody>
          <a:bodyPr/>
          <a:lstStyle/>
          <a:p>
            <a:endParaRPr lang="en-US" sz="1400"/>
          </a:p>
        </p:txBody>
      </p:sp>
      <p:sp>
        <p:nvSpPr>
          <p:cNvPr id="38915" name="Slide Number Placeholder 4"/>
          <p:cNvSpPr txBox="1">
            <a:spLocks noGrp="1"/>
          </p:cNvSpPr>
          <p:nvPr/>
        </p:nvSpPr>
        <p:spPr bwMode="auto">
          <a:xfrm>
            <a:off x="3810000" y="6324600"/>
            <a:ext cx="1524000" cy="381000"/>
          </a:xfrm>
          <a:prstGeom prst="rect">
            <a:avLst/>
          </a:prstGeom>
          <a:noFill/>
          <a:ln w="9525">
            <a:noFill/>
            <a:miter lim="800000"/>
            <a:headEnd/>
            <a:tailEnd/>
          </a:ln>
        </p:spPr>
        <p:txBody>
          <a:bodyPr/>
          <a:lstStyle/>
          <a:p>
            <a:pPr algn="ctr"/>
            <a:endParaRPr lang="en-US" sz="1400">
              <a:solidFill>
                <a:schemeClr val="bg1"/>
              </a:solidFill>
            </a:endParaRPr>
          </a:p>
        </p:txBody>
      </p:sp>
      <p:sp>
        <p:nvSpPr>
          <p:cNvPr id="39940" name="Rectangle 2"/>
          <p:cNvSpPr>
            <a:spLocks noGrp="1" noChangeArrowheads="1"/>
          </p:cNvSpPr>
          <p:nvPr>
            <p:ph type="title" idx="4294967295"/>
          </p:nvPr>
        </p:nvSpPr>
        <p:spPr/>
        <p:txBody>
          <a:bodyPr/>
          <a:lstStyle/>
          <a:p>
            <a:pPr>
              <a:defRPr/>
            </a:pPr>
            <a:r>
              <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Examples from </a:t>
            </a:r>
            <a:r>
              <a:rPr lang="en-US" sz="2400" kern="1200" dirty="0" err="1"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GPG</a:t>
            </a:r>
            <a:endPar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endParaRPr>
          </a:p>
        </p:txBody>
      </p:sp>
      <p:sp>
        <p:nvSpPr>
          <p:cNvPr id="38917" name="Rectangle 3"/>
          <p:cNvSpPr>
            <a:spLocks noGrp="1" noChangeArrowheads="1"/>
          </p:cNvSpPr>
          <p:nvPr>
            <p:ph type="body" idx="4294967295"/>
          </p:nvPr>
        </p:nvSpPr>
        <p:spPr>
          <a:xfrm>
            <a:off x="395288" y="1857375"/>
            <a:ext cx="8474075" cy="3084513"/>
          </a:xfrm>
        </p:spPr>
        <p:txBody>
          <a:bodyPr/>
          <a:lstStyle/>
          <a:p>
            <a:r>
              <a:rPr lang="en-GB" smtClean="0">
                <a:solidFill>
                  <a:schemeClr val="tx1"/>
                </a:solidFill>
                <a:latin typeface="Arial" charset="0"/>
                <a:ea typeface="ＭＳ Ｐゴシック" pitchFamily="113" charset="-128"/>
                <a:cs typeface="Arial" charset="0"/>
              </a:rPr>
              <a:t>BP5 004:  </a:t>
            </a:r>
            <a:r>
              <a:rPr lang="en-GB" b="1" smtClean="0">
                <a:ea typeface="ＭＳ Ｐゴシック" pitchFamily="113" charset="-128"/>
                <a:cs typeface="Arial" charset="0"/>
              </a:rPr>
              <a:t>Advanced Braking Systems.</a:t>
            </a:r>
          </a:p>
          <a:p>
            <a:pPr lvl="1"/>
            <a:r>
              <a:rPr lang="en-GB" sz="2400" b="1" smtClean="0">
                <a:solidFill>
                  <a:schemeClr val="tx1"/>
                </a:solidFill>
                <a:latin typeface="Arial" charset="0"/>
                <a:ea typeface="ＭＳ Ｐゴシック" pitchFamily="113" charset="-128"/>
                <a:cs typeface="Arial" charset="0"/>
              </a:rPr>
              <a:t>Anti-lock and linked braking systems</a:t>
            </a:r>
          </a:p>
          <a:p>
            <a:pPr lvl="1"/>
            <a:r>
              <a:rPr lang="en-GB" sz="2400" b="1" smtClean="0">
                <a:solidFill>
                  <a:schemeClr val="tx1"/>
                </a:solidFill>
                <a:latin typeface="Arial" charset="0"/>
                <a:ea typeface="ＭＳ Ｐゴシック" pitchFamily="113" charset="-128"/>
                <a:cs typeface="Arial" charset="0"/>
              </a:rPr>
              <a:t>Significantly improved emergency braking and retention of control</a:t>
            </a:r>
          </a:p>
          <a:p>
            <a:pPr lvl="1"/>
            <a:endParaRPr lang="en-GB" smtClean="0">
              <a:solidFill>
                <a:schemeClr val="tx1"/>
              </a:solidFill>
              <a:latin typeface="Arial" charset="0"/>
              <a:ea typeface="ＭＳ Ｐゴシック" pitchFamily="113" charset="-128"/>
              <a:cs typeface="Arial" charset="0"/>
            </a:endParaRPr>
          </a:p>
        </p:txBody>
      </p:sp>
      <p:pic>
        <p:nvPicPr>
          <p:cNvPr id="38918" name="Picture 6" descr="logo_web"/>
          <p:cNvPicPr>
            <a:picLocks noChangeAspect="1" noChangeArrowheads="1"/>
          </p:cNvPicPr>
          <p:nvPr/>
        </p:nvPicPr>
        <p:blipFill>
          <a:blip r:embed="rId3"/>
          <a:srcRect/>
          <a:stretch>
            <a:fillRect/>
          </a:stretch>
        </p:blipFill>
        <p:spPr bwMode="auto">
          <a:xfrm>
            <a:off x="0" y="0"/>
            <a:ext cx="2066925" cy="762000"/>
          </a:xfrm>
          <a:prstGeom prst="rect">
            <a:avLst/>
          </a:prstGeom>
          <a:noFill/>
          <a:ln w="9525">
            <a:noFill/>
            <a:miter lim="800000"/>
            <a:headEnd/>
            <a:tailEnd/>
          </a:ln>
        </p:spPr>
      </p:pic>
      <p:pic>
        <p:nvPicPr>
          <p:cNvPr id="38919" name="Picture 2"/>
          <p:cNvPicPr>
            <a:picLocks noChangeAspect="1" noChangeArrowheads="1"/>
          </p:cNvPicPr>
          <p:nvPr/>
        </p:nvPicPr>
        <p:blipFill>
          <a:blip r:embed="rId4"/>
          <a:srcRect/>
          <a:stretch>
            <a:fillRect/>
          </a:stretch>
        </p:blipFill>
        <p:spPr bwMode="auto">
          <a:xfrm>
            <a:off x="539750" y="4221163"/>
            <a:ext cx="3367088" cy="248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txBox="1">
            <a:spLocks noGrp="1"/>
          </p:cNvSpPr>
          <p:nvPr/>
        </p:nvSpPr>
        <p:spPr bwMode="auto">
          <a:xfrm>
            <a:off x="685800" y="6324600"/>
            <a:ext cx="2362200" cy="381000"/>
          </a:xfrm>
          <a:prstGeom prst="rect">
            <a:avLst/>
          </a:prstGeom>
          <a:noFill/>
          <a:ln w="9525">
            <a:noFill/>
            <a:miter lim="800000"/>
            <a:headEnd/>
            <a:tailEnd/>
          </a:ln>
        </p:spPr>
        <p:txBody>
          <a:bodyPr/>
          <a:lstStyle/>
          <a:p>
            <a:endParaRPr lang="en-US" sz="1400"/>
          </a:p>
        </p:txBody>
      </p:sp>
      <p:sp>
        <p:nvSpPr>
          <p:cNvPr id="39939" name="Slide Number Placeholder 4"/>
          <p:cNvSpPr txBox="1">
            <a:spLocks noGrp="1"/>
          </p:cNvSpPr>
          <p:nvPr/>
        </p:nvSpPr>
        <p:spPr bwMode="auto">
          <a:xfrm>
            <a:off x="3810000" y="6324600"/>
            <a:ext cx="1524000" cy="381000"/>
          </a:xfrm>
          <a:prstGeom prst="rect">
            <a:avLst/>
          </a:prstGeom>
          <a:noFill/>
          <a:ln w="9525">
            <a:noFill/>
            <a:miter lim="800000"/>
            <a:headEnd/>
            <a:tailEnd/>
          </a:ln>
        </p:spPr>
        <p:txBody>
          <a:bodyPr/>
          <a:lstStyle/>
          <a:p>
            <a:pPr algn="ctr"/>
            <a:endParaRPr lang="en-US" sz="1400">
              <a:solidFill>
                <a:schemeClr val="bg1"/>
              </a:solidFill>
            </a:endParaRPr>
          </a:p>
        </p:txBody>
      </p:sp>
      <p:sp>
        <p:nvSpPr>
          <p:cNvPr id="40964" name="Rectangle 2"/>
          <p:cNvSpPr>
            <a:spLocks noGrp="1" noChangeArrowheads="1"/>
          </p:cNvSpPr>
          <p:nvPr>
            <p:ph type="title" idx="4294967295"/>
          </p:nvPr>
        </p:nvSpPr>
        <p:spPr>
          <a:xfrm>
            <a:off x="1600200" y="188913"/>
            <a:ext cx="7543800" cy="533400"/>
          </a:xfrm>
        </p:spPr>
        <p:txBody>
          <a:bodyPr/>
          <a:lstStyle/>
          <a:p>
            <a:pPr>
              <a:defRPr/>
            </a:pPr>
            <a:r>
              <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Examples from </a:t>
            </a:r>
            <a:r>
              <a:rPr lang="en-US" sz="2400" kern="1200" dirty="0" err="1" smtClean="0">
                <a:effectLst>
                  <a:outerShdw blurRad="38100" dist="38100" dir="2700000" algn="tl">
                    <a:srgbClr val="000000">
                      <a:alpha val="43137"/>
                    </a:srgbClr>
                  </a:outerShdw>
                </a:effectLst>
                <a:latin typeface="Segoe Script" pitchFamily="34" charset="0"/>
                <a:ea typeface="ＭＳ Ｐゴシック" pitchFamily="34" charset="-128"/>
                <a:cs typeface="Arial" charset="0"/>
              </a:rPr>
              <a:t>GPG</a:t>
            </a:r>
            <a:endParaRPr lang="en-US" sz="2400" kern="1200" dirty="0" smtClean="0">
              <a:effectLst>
                <a:outerShdw blurRad="38100" dist="38100" dir="2700000" algn="tl">
                  <a:srgbClr val="000000">
                    <a:alpha val="43137"/>
                  </a:srgbClr>
                </a:outerShdw>
              </a:effectLst>
              <a:latin typeface="Segoe Script" pitchFamily="34" charset="0"/>
              <a:ea typeface="ＭＳ Ｐゴシック" pitchFamily="34" charset="-128"/>
              <a:cs typeface="Arial" charset="0"/>
            </a:endParaRPr>
          </a:p>
        </p:txBody>
      </p:sp>
      <p:sp>
        <p:nvSpPr>
          <p:cNvPr id="39941" name="Rectangle 3"/>
          <p:cNvSpPr>
            <a:spLocks noGrp="1" noChangeArrowheads="1"/>
          </p:cNvSpPr>
          <p:nvPr>
            <p:ph type="body" idx="4294967295"/>
          </p:nvPr>
        </p:nvSpPr>
        <p:spPr>
          <a:xfrm>
            <a:off x="395288" y="1857375"/>
            <a:ext cx="8474075" cy="3084513"/>
          </a:xfrm>
        </p:spPr>
        <p:txBody>
          <a:bodyPr/>
          <a:lstStyle/>
          <a:p>
            <a:r>
              <a:rPr lang="en-GB" smtClean="0">
                <a:solidFill>
                  <a:schemeClr val="tx1"/>
                </a:solidFill>
                <a:latin typeface="Arial" charset="0"/>
                <a:ea typeface="ＭＳ Ｐゴシック" pitchFamily="113" charset="-128"/>
                <a:cs typeface="Arial" charset="0"/>
              </a:rPr>
              <a:t>BP6 004:  </a:t>
            </a:r>
            <a:r>
              <a:rPr lang="en-GB" b="1" smtClean="0">
                <a:ea typeface="ＭＳ Ｐゴシック" pitchFamily="113" charset="-128"/>
                <a:cs typeface="Arial" charset="0"/>
              </a:rPr>
              <a:t>Motorcycle Friendly Crash Barriers.</a:t>
            </a:r>
          </a:p>
          <a:p>
            <a:pPr lvl="1"/>
            <a:r>
              <a:rPr lang="en-GB" sz="2400" b="1" smtClean="0">
                <a:solidFill>
                  <a:schemeClr val="tx1"/>
                </a:solidFill>
                <a:latin typeface="Arial" charset="0"/>
                <a:ea typeface="ＭＳ Ｐゴシック" pitchFamily="113" charset="-128"/>
                <a:cs typeface="Arial" charset="0"/>
              </a:rPr>
              <a:t>Crash barriers providing under-run prevention for PTWs</a:t>
            </a:r>
          </a:p>
          <a:p>
            <a:pPr lvl="1"/>
            <a:r>
              <a:rPr lang="en-GB" sz="2400" b="1" smtClean="0">
                <a:solidFill>
                  <a:schemeClr val="tx1"/>
                </a:solidFill>
                <a:latin typeface="Arial" charset="0"/>
                <a:ea typeface="ＭＳ Ｐゴシック" pitchFamily="113" charset="-128"/>
                <a:cs typeface="Arial" charset="0"/>
              </a:rPr>
              <a:t>Effects greatest on rural routes.</a:t>
            </a:r>
          </a:p>
          <a:p>
            <a:pPr lvl="1"/>
            <a:endParaRPr lang="en-GB" smtClean="0">
              <a:solidFill>
                <a:schemeClr val="tx1"/>
              </a:solidFill>
              <a:latin typeface="Arial" charset="0"/>
              <a:ea typeface="ＭＳ Ｐゴシック" pitchFamily="113" charset="-128"/>
              <a:cs typeface="Arial" charset="0"/>
            </a:endParaRPr>
          </a:p>
        </p:txBody>
      </p:sp>
      <p:pic>
        <p:nvPicPr>
          <p:cNvPr id="39942" name="Picture 6" descr="logo_web"/>
          <p:cNvPicPr>
            <a:picLocks noChangeAspect="1" noChangeArrowheads="1"/>
          </p:cNvPicPr>
          <p:nvPr/>
        </p:nvPicPr>
        <p:blipFill>
          <a:blip r:embed="rId3"/>
          <a:srcRect/>
          <a:stretch>
            <a:fillRect/>
          </a:stretch>
        </p:blipFill>
        <p:spPr bwMode="auto">
          <a:xfrm>
            <a:off x="0" y="0"/>
            <a:ext cx="2066925" cy="762000"/>
          </a:xfrm>
          <a:prstGeom prst="rect">
            <a:avLst/>
          </a:prstGeom>
          <a:noFill/>
          <a:ln w="9525">
            <a:noFill/>
            <a:miter lim="800000"/>
            <a:headEnd/>
            <a:tailEnd/>
          </a:ln>
        </p:spPr>
      </p:pic>
      <p:pic>
        <p:nvPicPr>
          <p:cNvPr id="39943" name="Picture 2"/>
          <p:cNvPicPr>
            <a:picLocks noChangeAspect="1" noChangeArrowheads="1"/>
          </p:cNvPicPr>
          <p:nvPr/>
        </p:nvPicPr>
        <p:blipFill>
          <a:blip r:embed="rId4"/>
          <a:srcRect/>
          <a:stretch>
            <a:fillRect/>
          </a:stretch>
        </p:blipFill>
        <p:spPr bwMode="auto">
          <a:xfrm>
            <a:off x="539750" y="4251325"/>
            <a:ext cx="1728788" cy="2465388"/>
          </a:xfrm>
          <a:prstGeom prst="rect">
            <a:avLst/>
          </a:prstGeom>
          <a:noFill/>
          <a:ln w="9525">
            <a:noFill/>
            <a:miter lim="800000"/>
            <a:headEnd/>
            <a:tailEnd/>
          </a:ln>
        </p:spPr>
      </p:pic>
      <p:pic>
        <p:nvPicPr>
          <p:cNvPr id="39944" name="Picture 3"/>
          <p:cNvPicPr>
            <a:picLocks noChangeAspect="1" noChangeArrowheads="1"/>
          </p:cNvPicPr>
          <p:nvPr/>
        </p:nvPicPr>
        <p:blipFill>
          <a:blip r:embed="rId5"/>
          <a:srcRect/>
          <a:stretch>
            <a:fillRect/>
          </a:stretch>
        </p:blipFill>
        <p:spPr bwMode="auto">
          <a:xfrm>
            <a:off x="4787900" y="4508500"/>
            <a:ext cx="3352800" cy="1922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US" sz="2400" dirty="0" smtClean="0">
                <a:effectLst>
                  <a:outerShdw blurRad="38100" dist="38100" dir="2700000" algn="tl">
                    <a:srgbClr val="000000">
                      <a:alpha val="43137"/>
                    </a:srgbClr>
                  </a:outerShdw>
                </a:effectLst>
                <a:latin typeface="Segoe Script" pitchFamily="34" charset="0"/>
                <a:cs typeface="Arial" charset="0"/>
              </a:rPr>
              <a:t>5. Main deliverables - Action Pack</a:t>
            </a:r>
          </a:p>
        </p:txBody>
      </p:sp>
      <p:sp>
        <p:nvSpPr>
          <p:cNvPr id="26627" name="Content Placeholder 2"/>
          <p:cNvSpPr>
            <a:spLocks noGrp="1"/>
          </p:cNvSpPr>
          <p:nvPr>
            <p:ph idx="1"/>
          </p:nvPr>
        </p:nvSpPr>
        <p:spPr>
          <a:xfrm>
            <a:off x="323850" y="1196975"/>
            <a:ext cx="9144000" cy="5381625"/>
          </a:xfrm>
        </p:spPr>
        <p:txBody>
          <a:bodyPr/>
          <a:lstStyle/>
          <a:p>
            <a:pPr algn="ctr">
              <a:buFontTx/>
              <a:buNone/>
              <a:defRPr/>
            </a:pPr>
            <a:r>
              <a:rPr lang="en-US" sz="2800" b="1" u="sng" dirty="0" smtClean="0">
                <a:solidFill>
                  <a:srgbClr val="003366"/>
                </a:solidFill>
                <a:effectLst>
                  <a:outerShdw blurRad="38100" dist="38100" dir="2700000" algn="tl">
                    <a:srgbClr val="000000">
                      <a:alpha val="43137"/>
                    </a:srgbClr>
                  </a:outerShdw>
                </a:effectLst>
                <a:latin typeface="Calibri" pitchFamily="34" charset="0"/>
                <a:cs typeface="Arial" pitchFamily="34" charset="0"/>
              </a:rPr>
              <a:t>ACTION PACK </a:t>
            </a:r>
          </a:p>
          <a:p>
            <a:pPr>
              <a:defRPr/>
            </a:pPr>
            <a:r>
              <a:rPr lang="en-GB" b="1" dirty="0" smtClean="0">
                <a:solidFill>
                  <a:srgbClr val="003366"/>
                </a:solidFill>
                <a:latin typeface="Calibri" pitchFamily="34" charset="0"/>
                <a:cs typeface="Arial" pitchFamily="34" charset="0"/>
              </a:rPr>
              <a:t>An easy-to-use ‘Toolkit’ </a:t>
            </a:r>
          </a:p>
          <a:p>
            <a:pPr>
              <a:buFontTx/>
              <a:buChar char="-"/>
              <a:defRPr/>
            </a:pPr>
            <a:r>
              <a:rPr lang="en-GB" b="1" dirty="0" smtClean="0">
                <a:solidFill>
                  <a:srgbClr val="003366"/>
                </a:solidFill>
                <a:latin typeface="Calibri" pitchFamily="34" charset="0"/>
                <a:cs typeface="Arial" pitchFamily="34" charset="0"/>
              </a:rPr>
              <a:t>to be used independently by road safety practitioners</a:t>
            </a:r>
          </a:p>
          <a:p>
            <a:pPr>
              <a:buFontTx/>
              <a:buChar char="-"/>
              <a:defRPr/>
            </a:pPr>
            <a:r>
              <a:rPr lang="en-GB" b="1" dirty="0" smtClean="0">
                <a:solidFill>
                  <a:srgbClr val="003366"/>
                </a:solidFill>
                <a:latin typeface="Calibri" pitchFamily="34" charset="0"/>
                <a:cs typeface="Arial" pitchFamily="34" charset="0"/>
              </a:rPr>
              <a:t>to identify the actions required to analyse PTW safety issues</a:t>
            </a:r>
          </a:p>
          <a:p>
            <a:pPr>
              <a:buFontTx/>
              <a:buChar char="-"/>
              <a:defRPr/>
            </a:pPr>
            <a:r>
              <a:rPr lang="en-GB" b="1" dirty="0" smtClean="0">
                <a:solidFill>
                  <a:srgbClr val="003366"/>
                </a:solidFill>
                <a:latin typeface="Calibri" pitchFamily="34" charset="0"/>
                <a:cs typeface="Arial" pitchFamily="34" charset="0"/>
              </a:rPr>
              <a:t>to decide upon suitable safety interventions and formulation of PTW urban road safety action plan.</a:t>
            </a:r>
          </a:p>
          <a:p>
            <a:pPr algn="ctr">
              <a:buFontTx/>
              <a:buNone/>
              <a:defRPr/>
            </a:pPr>
            <a:endParaRPr lang="en-GB" sz="2000" dirty="0" smtClean="0">
              <a:solidFill>
                <a:srgbClr val="0176AB"/>
              </a:solidFill>
              <a:latin typeface="Arial" pitchFamily="34" charset="0"/>
              <a:cs typeface="Arial" pitchFamily="34" charset="0"/>
            </a:endParaRPr>
          </a:p>
          <a:p>
            <a:pPr algn="ctr">
              <a:buFontTx/>
              <a:buNone/>
              <a:defRPr/>
            </a:pPr>
            <a:r>
              <a:rPr lang="en-GB" b="1" u="sng" dirty="0" smtClean="0">
                <a:solidFill>
                  <a:srgbClr val="003366"/>
                </a:solidFill>
                <a:effectLst>
                  <a:outerShdw blurRad="38100" dist="38100" dir="2700000" algn="tl">
                    <a:srgbClr val="000000">
                      <a:alpha val="43137"/>
                    </a:srgbClr>
                  </a:outerShdw>
                </a:effectLst>
                <a:latin typeface="Calibri" pitchFamily="34" charset="0"/>
                <a:cs typeface="Arial" pitchFamily="34" charset="0"/>
              </a:rPr>
              <a:t>http://www.esum.eu/actionpack.html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latin typeface="Segoe Script" pitchFamily="34" charset="0"/>
              </a:rPr>
              <a:t>Action Pack</a:t>
            </a:r>
            <a:endParaRPr lang="en-US" dirty="0">
              <a:effectLst>
                <a:outerShdw blurRad="38100" dist="38100" dir="2700000" algn="tl">
                  <a:srgbClr val="000000">
                    <a:alpha val="43137"/>
                  </a:srgbClr>
                </a:outerShdw>
              </a:effectLst>
              <a:latin typeface="Segoe Script" pitchFamily="34" charset="0"/>
            </a:endParaRPr>
          </a:p>
        </p:txBody>
      </p:sp>
      <p:pic>
        <p:nvPicPr>
          <p:cNvPr id="41987" name="Picture 2"/>
          <p:cNvPicPr>
            <a:picLocks noGrp="1" noChangeAspect="1" noChangeArrowheads="1"/>
          </p:cNvPicPr>
          <p:nvPr>
            <p:ph idx="1"/>
          </p:nvPr>
        </p:nvPicPr>
        <p:blipFill>
          <a:blip r:embed="rId3"/>
          <a:srcRect/>
          <a:stretch>
            <a:fillRect/>
          </a:stretch>
        </p:blipFill>
        <p:spPr>
          <a:xfrm>
            <a:off x="539750" y="1125538"/>
            <a:ext cx="8229600" cy="3973512"/>
          </a:xfrm>
          <a:noFill/>
        </p:spPr>
      </p:pic>
      <p:sp>
        <p:nvSpPr>
          <p:cNvPr id="5" name="TextBox 4"/>
          <p:cNvSpPr txBox="1"/>
          <p:nvPr/>
        </p:nvSpPr>
        <p:spPr>
          <a:xfrm>
            <a:off x="250825" y="5300663"/>
            <a:ext cx="8713788" cy="831850"/>
          </a:xfrm>
          <a:prstGeom prst="rect">
            <a:avLst/>
          </a:prstGeom>
          <a:noFill/>
        </p:spPr>
        <p:txBody>
          <a:bodyPr>
            <a:spAutoFit/>
          </a:bodyPr>
          <a:lstStyle/>
          <a:p>
            <a:pPr>
              <a:defRPr/>
            </a:pPr>
            <a:r>
              <a:rPr lang="en-US" b="1" u="none" dirty="0">
                <a:solidFill>
                  <a:srgbClr val="003366"/>
                </a:solidFill>
                <a:effectLst>
                  <a:outerShdw blurRad="38100" dist="38100" dir="2700000" algn="tl">
                    <a:srgbClr val="000000">
                      <a:alpha val="43137"/>
                    </a:srgbClr>
                  </a:outerShdw>
                </a:effectLst>
                <a:latin typeface="Segoe Script" pitchFamily="34" charset="0"/>
              </a:rPr>
              <a:t>Available in: English, Spanish, Italian, German, French and Greek on DG MOVE website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4" descr="Copie (2) de embouteillage1-full"/>
          <p:cNvPicPr>
            <a:picLocks noChangeAspect="1" noChangeArrowheads="1"/>
          </p:cNvPicPr>
          <p:nvPr/>
        </p:nvPicPr>
        <p:blipFill>
          <a:blip r:embed="rId3">
            <a:lum bright="70000" contrast="-70000"/>
          </a:blip>
          <a:srcRect t="23595"/>
          <a:stretch>
            <a:fillRect/>
          </a:stretch>
        </p:blipFill>
        <p:spPr bwMode="auto">
          <a:xfrm>
            <a:off x="0" y="836613"/>
            <a:ext cx="9144000" cy="6021387"/>
          </a:xfrm>
          <a:prstGeom prst="rect">
            <a:avLst/>
          </a:prstGeom>
          <a:noFill/>
          <a:ln w="9525">
            <a:noFill/>
            <a:miter lim="800000"/>
            <a:headEnd/>
            <a:tailEnd/>
          </a:ln>
        </p:spPr>
      </p:pic>
      <p:sp>
        <p:nvSpPr>
          <p:cNvPr id="7171" name="Rectangle 8"/>
          <p:cNvSpPr>
            <a:spLocks noChangeArrowheads="1"/>
          </p:cNvSpPr>
          <p:nvPr/>
        </p:nvSpPr>
        <p:spPr bwMode="auto">
          <a:xfrm>
            <a:off x="539750" y="1052513"/>
            <a:ext cx="8604250" cy="846137"/>
          </a:xfrm>
          <a:prstGeom prst="rect">
            <a:avLst/>
          </a:prstGeom>
          <a:noFill/>
          <a:ln w="9525">
            <a:noFill/>
            <a:miter lim="800000"/>
            <a:headEnd/>
            <a:tailEnd/>
          </a:ln>
        </p:spPr>
        <p:txBody>
          <a:bodyPr>
            <a:spAutoFit/>
          </a:bodyPr>
          <a:lstStyle/>
          <a:p>
            <a:pPr algn="ctr">
              <a:spcBef>
                <a:spcPts val="600"/>
              </a:spcBef>
            </a:pPr>
            <a:r>
              <a:rPr lang="en-GB" b="1" u="none">
                <a:solidFill>
                  <a:srgbClr val="003366"/>
                </a:solidFill>
                <a:latin typeface="Calibri" pitchFamily="34" charset="0"/>
                <a:cs typeface="Arial" charset="0"/>
              </a:rPr>
              <a:t>Continuous increase of PTW fleet pushed by urban mobility needs</a:t>
            </a:r>
          </a:p>
          <a:p>
            <a:pPr algn="ctr">
              <a:spcBef>
                <a:spcPts val="600"/>
              </a:spcBef>
            </a:pPr>
            <a:endParaRPr lang="en-GB" sz="2000" b="1" u="none">
              <a:solidFill>
                <a:srgbClr val="003366"/>
              </a:solidFill>
              <a:latin typeface="Arial" charset="0"/>
              <a:cs typeface="Arial" charset="0"/>
            </a:endParaRPr>
          </a:p>
        </p:txBody>
      </p:sp>
      <p:sp>
        <p:nvSpPr>
          <p:cNvPr id="10" name="TextBox 9"/>
          <p:cNvSpPr txBox="1"/>
          <p:nvPr/>
        </p:nvSpPr>
        <p:spPr>
          <a:xfrm>
            <a:off x="2987675" y="0"/>
            <a:ext cx="6156325" cy="830263"/>
          </a:xfrm>
          <a:prstGeom prst="rect">
            <a:avLst/>
          </a:prstGeom>
          <a:noFill/>
        </p:spPr>
        <p:txBody>
          <a:bodyPr>
            <a:spAutoFit/>
          </a:bodyPr>
          <a:lstStyle/>
          <a:p>
            <a:pPr algn="ctr">
              <a:defRPr/>
            </a:pPr>
            <a:r>
              <a:rPr lang="en-US" b="1" u="none" dirty="0">
                <a:solidFill>
                  <a:schemeClr val="accent3"/>
                </a:solidFill>
                <a:effectLst>
                  <a:outerShdw blurRad="38100" dist="38100" dir="2700000" algn="tl">
                    <a:srgbClr val="000000">
                      <a:alpha val="43137"/>
                    </a:srgbClr>
                  </a:outerShdw>
                </a:effectLst>
                <a:latin typeface="Segoe Script" pitchFamily="34" charset="0"/>
                <a:cs typeface="Arial" pitchFamily="34" charset="0"/>
              </a:rPr>
              <a:t>1. Context – increasing PTW use in        respond to mobility demands </a:t>
            </a:r>
          </a:p>
        </p:txBody>
      </p:sp>
      <p:graphicFrame>
        <p:nvGraphicFramePr>
          <p:cNvPr id="6" name="Chart 5"/>
          <p:cNvGraphicFramePr>
            <a:graphicFrameLocks/>
          </p:cNvGraphicFramePr>
          <p:nvPr/>
        </p:nvGraphicFramePr>
        <p:xfrm>
          <a:off x="1475656" y="1700808"/>
          <a:ext cx="6984776" cy="4896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490788" y="188913"/>
            <a:ext cx="6653212" cy="533400"/>
          </a:xfrm>
          <a:prstGeom prst="rect">
            <a:avLst/>
          </a:prstGeom>
          <a:noFill/>
          <a:ln w="9525">
            <a:noFill/>
            <a:miter lim="800000"/>
            <a:headEnd/>
            <a:tailEnd/>
          </a:ln>
        </p:spPr>
        <p:txBody>
          <a:bodyPr lIns="91434" tIns="45717" rIns="91434" bIns="45717" anchor="ctr"/>
          <a:lstStyle/>
          <a:p>
            <a:pPr>
              <a:defRPr/>
            </a:pPr>
            <a:r>
              <a:rPr lang="en-GB" b="1" u="none" dirty="0">
                <a:solidFill>
                  <a:schemeClr val="bg1"/>
                </a:solidFill>
                <a:effectLst>
                  <a:outerShdw blurRad="38100" dist="38100" dir="2700000" algn="tl">
                    <a:srgbClr val="000000">
                      <a:alpha val="43137"/>
                    </a:srgbClr>
                  </a:outerShdw>
                </a:effectLst>
                <a:latin typeface="Segoe Script" pitchFamily="34" charset="0"/>
              </a:rPr>
              <a:t>European Safer Urban </a:t>
            </a:r>
            <a:r>
              <a:rPr lang="en-GB" b="1" u="none" dirty="0" err="1">
                <a:solidFill>
                  <a:schemeClr val="bg1"/>
                </a:solidFill>
                <a:effectLst>
                  <a:outerShdw blurRad="38100" dist="38100" dir="2700000" algn="tl">
                    <a:srgbClr val="000000">
                      <a:alpha val="43137"/>
                    </a:srgbClr>
                  </a:outerShdw>
                </a:effectLst>
                <a:latin typeface="Segoe Script" pitchFamily="34" charset="0"/>
              </a:rPr>
              <a:t>Motorcyling</a:t>
            </a:r>
            <a:r>
              <a:rPr lang="en-GB" b="1" u="none" dirty="0">
                <a:solidFill>
                  <a:schemeClr val="bg1"/>
                </a:solidFill>
                <a:effectLst>
                  <a:outerShdw blurRad="38100" dist="38100" dir="2700000" algn="tl">
                    <a:srgbClr val="000000">
                      <a:alpha val="43137"/>
                    </a:srgbClr>
                  </a:outerShdw>
                </a:effectLst>
                <a:latin typeface="Segoe Script" pitchFamily="34" charset="0"/>
              </a:rPr>
              <a:t> (eSUM</a:t>
            </a:r>
            <a:r>
              <a:rPr lang="en-GB" b="1" u="none" dirty="0">
                <a:solidFill>
                  <a:schemeClr val="bg1"/>
                </a:solidFill>
                <a:latin typeface="Arial" charset="0"/>
              </a:rPr>
              <a:t>)</a:t>
            </a:r>
            <a:endParaRPr lang="es-ES" b="1" u="none" dirty="0">
              <a:solidFill>
                <a:schemeClr val="bg1"/>
              </a:solidFill>
              <a:latin typeface="Arial" charset="0"/>
            </a:endParaRPr>
          </a:p>
        </p:txBody>
      </p:sp>
      <p:sp>
        <p:nvSpPr>
          <p:cNvPr id="24579" name="Rectangle 3"/>
          <p:cNvSpPr>
            <a:spLocks noChangeArrowheads="1"/>
          </p:cNvSpPr>
          <p:nvPr/>
        </p:nvSpPr>
        <p:spPr bwMode="auto">
          <a:xfrm>
            <a:off x="0" y="1268413"/>
            <a:ext cx="9144000" cy="4968875"/>
          </a:xfrm>
          <a:prstGeom prst="rect">
            <a:avLst/>
          </a:prstGeom>
          <a:solidFill>
            <a:srgbClr val="E9E400"/>
          </a:solidFill>
          <a:ln w="9525">
            <a:noFill/>
            <a:miter lim="800000"/>
            <a:headEnd/>
            <a:tailEnd/>
          </a:ln>
        </p:spPr>
        <p:txBody>
          <a:bodyPr lIns="91434" tIns="45717" rIns="91434" bIns="45717"/>
          <a:lstStyle/>
          <a:p>
            <a:pPr marL="342900" indent="-342900" algn="ctr">
              <a:lnSpc>
                <a:spcPct val="80000"/>
              </a:lnSpc>
              <a:spcBef>
                <a:spcPct val="20000"/>
              </a:spcBef>
              <a:defRPr/>
            </a:pPr>
            <a:endParaRPr lang="es-ES" sz="1400" u="none" dirty="0">
              <a:solidFill>
                <a:srgbClr val="000066"/>
              </a:solidFill>
              <a:latin typeface="Tahoma" pitchFamily="34" charset="0"/>
            </a:endParaRPr>
          </a:p>
          <a:p>
            <a:pPr marL="342900" indent="-342900" algn="ctr">
              <a:lnSpc>
                <a:spcPct val="80000"/>
              </a:lnSpc>
              <a:spcBef>
                <a:spcPct val="20000"/>
              </a:spcBef>
              <a:defRPr/>
            </a:pPr>
            <a:endParaRPr lang="es-ES" sz="1400" u="none" dirty="0">
              <a:solidFill>
                <a:srgbClr val="000066"/>
              </a:solidFill>
              <a:latin typeface="Tahoma" pitchFamily="34" charset="0"/>
            </a:endParaRPr>
          </a:p>
          <a:p>
            <a:pPr marL="342900" indent="-342900" algn="ctr">
              <a:lnSpc>
                <a:spcPct val="80000"/>
              </a:lnSpc>
              <a:spcBef>
                <a:spcPct val="20000"/>
              </a:spcBef>
              <a:defRPr/>
            </a:pPr>
            <a:r>
              <a:rPr lang="es-ES" b="1" u="none" dirty="0" err="1">
                <a:solidFill>
                  <a:srgbClr val="003366"/>
                </a:solidFill>
                <a:latin typeface="Calibri" pitchFamily="34" charset="0"/>
              </a:rPr>
              <a:t>For</a:t>
            </a:r>
            <a:r>
              <a:rPr lang="es-ES" b="1" u="none" dirty="0">
                <a:solidFill>
                  <a:srgbClr val="003366"/>
                </a:solidFill>
                <a:latin typeface="Calibri" pitchFamily="34" charset="0"/>
              </a:rPr>
              <a:t> more </a:t>
            </a:r>
            <a:r>
              <a:rPr lang="es-ES" b="1" u="none" dirty="0" err="1">
                <a:solidFill>
                  <a:srgbClr val="003366"/>
                </a:solidFill>
                <a:latin typeface="Calibri" pitchFamily="34" charset="0"/>
              </a:rPr>
              <a:t>information</a:t>
            </a:r>
            <a:r>
              <a:rPr lang="es-ES" b="1" u="none" dirty="0">
                <a:solidFill>
                  <a:srgbClr val="003366"/>
                </a:solidFill>
                <a:latin typeface="Calibri" pitchFamily="34" charset="0"/>
              </a:rPr>
              <a:t>:  www.esum.eu</a:t>
            </a:r>
          </a:p>
          <a:p>
            <a:pPr marL="342900" indent="-342900" algn="ctr">
              <a:lnSpc>
                <a:spcPct val="80000"/>
              </a:lnSpc>
              <a:spcBef>
                <a:spcPct val="20000"/>
              </a:spcBef>
              <a:defRPr/>
            </a:pPr>
            <a:endParaRPr lang="es-ES" b="1" u="none" dirty="0">
              <a:solidFill>
                <a:srgbClr val="003366"/>
              </a:solidFill>
              <a:latin typeface="Calibri" pitchFamily="34" charset="0"/>
            </a:endParaRPr>
          </a:p>
          <a:p>
            <a:pPr marL="342900" indent="-342900" algn="ctr">
              <a:lnSpc>
                <a:spcPct val="80000"/>
              </a:lnSpc>
              <a:spcBef>
                <a:spcPct val="20000"/>
              </a:spcBef>
              <a:defRPr/>
            </a:pPr>
            <a:r>
              <a:rPr lang="es-ES" b="1" u="none" dirty="0">
                <a:solidFill>
                  <a:srgbClr val="003366"/>
                </a:solidFill>
                <a:latin typeface="Calibri" pitchFamily="34" charset="0"/>
              </a:rPr>
              <a:t> </a:t>
            </a:r>
          </a:p>
          <a:p>
            <a:pPr marL="342900" indent="-342900" algn="ctr">
              <a:lnSpc>
                <a:spcPct val="80000"/>
              </a:lnSpc>
              <a:spcBef>
                <a:spcPct val="20000"/>
              </a:spcBef>
              <a:defRPr/>
            </a:pPr>
            <a:r>
              <a:rPr lang="es-ES" b="1" u="none" dirty="0" err="1">
                <a:solidFill>
                  <a:srgbClr val="003366"/>
                </a:solidFill>
                <a:effectLst>
                  <a:outerShdw blurRad="38100" dist="38100" dir="2700000" algn="tl">
                    <a:srgbClr val="000000">
                      <a:alpha val="43137"/>
                    </a:srgbClr>
                  </a:outerShdw>
                </a:effectLst>
                <a:latin typeface="Calibri" pitchFamily="34" charset="0"/>
              </a:rPr>
              <a:t>Thank</a:t>
            </a:r>
            <a:r>
              <a:rPr lang="es-ES" b="1" u="none" dirty="0">
                <a:solidFill>
                  <a:srgbClr val="003366"/>
                </a:solidFill>
                <a:effectLst>
                  <a:outerShdw blurRad="38100" dist="38100" dir="2700000" algn="tl">
                    <a:srgbClr val="000000">
                      <a:alpha val="43137"/>
                    </a:srgbClr>
                  </a:outerShdw>
                </a:effectLst>
                <a:latin typeface="Calibri" pitchFamily="34" charset="0"/>
              </a:rPr>
              <a:t> </a:t>
            </a:r>
            <a:r>
              <a:rPr lang="es-ES" b="1" u="none" dirty="0" err="1">
                <a:solidFill>
                  <a:srgbClr val="003366"/>
                </a:solidFill>
                <a:effectLst>
                  <a:outerShdw blurRad="38100" dist="38100" dir="2700000" algn="tl">
                    <a:srgbClr val="000000">
                      <a:alpha val="43137"/>
                    </a:srgbClr>
                  </a:outerShdw>
                </a:effectLst>
                <a:latin typeface="Calibri" pitchFamily="34" charset="0"/>
              </a:rPr>
              <a:t>you</a:t>
            </a:r>
            <a:r>
              <a:rPr lang="es-ES" b="1" u="none" dirty="0">
                <a:solidFill>
                  <a:srgbClr val="003366"/>
                </a:solidFill>
                <a:effectLst>
                  <a:outerShdw blurRad="38100" dist="38100" dir="2700000" algn="tl">
                    <a:srgbClr val="000000">
                      <a:alpha val="43137"/>
                    </a:srgbClr>
                  </a:outerShdw>
                </a:effectLst>
                <a:latin typeface="Calibri" pitchFamily="34" charset="0"/>
              </a:rPr>
              <a:t> </a:t>
            </a:r>
            <a:r>
              <a:rPr lang="es-ES" b="1" u="none" dirty="0" err="1">
                <a:solidFill>
                  <a:srgbClr val="003366"/>
                </a:solidFill>
                <a:effectLst>
                  <a:outerShdw blurRad="38100" dist="38100" dir="2700000" algn="tl">
                    <a:srgbClr val="000000">
                      <a:alpha val="43137"/>
                    </a:srgbClr>
                  </a:outerShdw>
                </a:effectLst>
                <a:latin typeface="Calibri" pitchFamily="34" charset="0"/>
              </a:rPr>
              <a:t>for</a:t>
            </a:r>
            <a:r>
              <a:rPr lang="es-ES" b="1" u="none" dirty="0">
                <a:solidFill>
                  <a:srgbClr val="003366"/>
                </a:solidFill>
                <a:effectLst>
                  <a:outerShdw blurRad="38100" dist="38100" dir="2700000" algn="tl">
                    <a:srgbClr val="000000">
                      <a:alpha val="43137"/>
                    </a:srgbClr>
                  </a:outerShdw>
                </a:effectLst>
                <a:latin typeface="Calibri" pitchFamily="34" charset="0"/>
              </a:rPr>
              <a:t> </a:t>
            </a:r>
            <a:r>
              <a:rPr lang="es-ES" b="1" u="none" dirty="0" err="1">
                <a:solidFill>
                  <a:srgbClr val="003366"/>
                </a:solidFill>
                <a:effectLst>
                  <a:outerShdw blurRad="38100" dist="38100" dir="2700000" algn="tl">
                    <a:srgbClr val="000000">
                      <a:alpha val="43137"/>
                    </a:srgbClr>
                  </a:outerShdw>
                </a:effectLst>
                <a:latin typeface="Calibri" pitchFamily="34" charset="0"/>
              </a:rPr>
              <a:t>your</a:t>
            </a:r>
            <a:r>
              <a:rPr lang="es-ES" b="1" u="none" dirty="0">
                <a:solidFill>
                  <a:srgbClr val="003366"/>
                </a:solidFill>
                <a:effectLst>
                  <a:outerShdw blurRad="38100" dist="38100" dir="2700000" algn="tl">
                    <a:srgbClr val="000000">
                      <a:alpha val="43137"/>
                    </a:srgbClr>
                  </a:outerShdw>
                </a:effectLst>
                <a:latin typeface="Calibri" pitchFamily="34" charset="0"/>
              </a:rPr>
              <a:t> </a:t>
            </a:r>
            <a:r>
              <a:rPr lang="es-ES" b="1" u="none" dirty="0" err="1">
                <a:solidFill>
                  <a:srgbClr val="003366"/>
                </a:solidFill>
                <a:effectLst>
                  <a:outerShdw blurRad="38100" dist="38100" dir="2700000" algn="tl">
                    <a:srgbClr val="000000">
                      <a:alpha val="43137"/>
                    </a:srgbClr>
                  </a:outerShdw>
                </a:effectLst>
                <a:latin typeface="Calibri" pitchFamily="34" charset="0"/>
              </a:rPr>
              <a:t>attention</a:t>
            </a:r>
            <a:r>
              <a:rPr lang="es-ES" b="1" u="none" dirty="0">
                <a:solidFill>
                  <a:srgbClr val="003366"/>
                </a:solidFill>
                <a:effectLst>
                  <a:outerShdw blurRad="38100" dist="38100" dir="2700000" algn="tl">
                    <a:srgbClr val="000000">
                      <a:alpha val="43137"/>
                    </a:srgbClr>
                  </a:outerShdw>
                </a:effectLst>
                <a:latin typeface="Calibri" pitchFamily="34" charset="0"/>
              </a:rPr>
              <a:t>!</a:t>
            </a:r>
          </a:p>
          <a:p>
            <a:pPr marL="342900" indent="-342900" algn="ctr">
              <a:lnSpc>
                <a:spcPct val="80000"/>
              </a:lnSpc>
              <a:spcBef>
                <a:spcPct val="20000"/>
              </a:spcBef>
              <a:defRPr/>
            </a:pPr>
            <a:endParaRPr lang="es-ES" b="1" u="none" dirty="0">
              <a:solidFill>
                <a:srgbClr val="003366"/>
              </a:solidFill>
              <a:latin typeface="Calibri" pitchFamily="34" charset="0"/>
            </a:endParaRPr>
          </a:p>
          <a:p>
            <a:pPr marL="342900" indent="-342900" algn="ctr">
              <a:lnSpc>
                <a:spcPct val="80000"/>
              </a:lnSpc>
              <a:spcBef>
                <a:spcPct val="20000"/>
              </a:spcBef>
              <a:defRPr/>
            </a:pPr>
            <a:endParaRPr lang="es-ES" b="1" u="none" dirty="0">
              <a:solidFill>
                <a:srgbClr val="003366"/>
              </a:solidFill>
              <a:latin typeface="Calibri" pitchFamily="34" charset="0"/>
            </a:endParaRPr>
          </a:p>
          <a:p>
            <a:pPr marL="342900" indent="-342900" algn="ctr">
              <a:lnSpc>
                <a:spcPct val="80000"/>
              </a:lnSpc>
              <a:spcBef>
                <a:spcPct val="20000"/>
              </a:spcBef>
              <a:defRPr/>
            </a:pPr>
            <a:r>
              <a:rPr lang="es-ES" b="1" u="none" dirty="0">
                <a:solidFill>
                  <a:srgbClr val="003366"/>
                </a:solidFill>
                <a:latin typeface="Calibri" pitchFamily="34" charset="0"/>
              </a:rPr>
              <a:t>Andy Mayo</a:t>
            </a:r>
          </a:p>
          <a:p>
            <a:pPr marL="342900" indent="-342900" algn="ctr">
              <a:lnSpc>
                <a:spcPct val="80000"/>
              </a:lnSpc>
              <a:spcBef>
                <a:spcPct val="20000"/>
              </a:spcBef>
              <a:defRPr/>
            </a:pPr>
            <a:r>
              <a:rPr lang="es-ES" b="1" u="none" dirty="0">
                <a:solidFill>
                  <a:srgbClr val="003366"/>
                </a:solidFill>
                <a:latin typeface="Calibri" pitchFamily="34" charset="0"/>
              </a:rPr>
              <a:t>Local Transport </a:t>
            </a:r>
            <a:r>
              <a:rPr lang="es-ES" b="1" u="none" dirty="0" err="1">
                <a:solidFill>
                  <a:srgbClr val="003366"/>
                </a:solidFill>
                <a:latin typeface="Calibri" pitchFamily="34" charset="0"/>
              </a:rPr>
              <a:t>Projects</a:t>
            </a:r>
            <a:r>
              <a:rPr lang="es-ES" b="1" u="none" dirty="0">
                <a:solidFill>
                  <a:srgbClr val="003366"/>
                </a:solidFill>
                <a:latin typeface="Calibri" pitchFamily="34" charset="0"/>
              </a:rPr>
              <a:t> Ltd. </a:t>
            </a:r>
          </a:p>
          <a:p>
            <a:pPr marL="342900" indent="-342900" algn="ctr">
              <a:lnSpc>
                <a:spcPct val="80000"/>
              </a:lnSpc>
              <a:spcBef>
                <a:spcPct val="20000"/>
              </a:spcBef>
              <a:defRPr/>
            </a:pPr>
            <a:r>
              <a:rPr lang="es-ES" b="1" u="none" dirty="0">
                <a:solidFill>
                  <a:srgbClr val="003366"/>
                </a:solidFill>
                <a:latin typeface="Calibri" pitchFamily="34" charset="0"/>
              </a:rPr>
              <a:t>andy.mayo@local-transport-projects.co.uk</a:t>
            </a:r>
          </a:p>
          <a:p>
            <a:pPr marL="342900" indent="-342900" algn="ctr">
              <a:lnSpc>
                <a:spcPct val="80000"/>
              </a:lnSpc>
              <a:spcBef>
                <a:spcPct val="20000"/>
              </a:spcBef>
              <a:defRPr/>
            </a:pPr>
            <a:endParaRPr lang="en-GB" b="1" u="none" dirty="0">
              <a:latin typeface="Calibri" pitchFamily="34" charset="0"/>
            </a:endParaRPr>
          </a:p>
          <a:p>
            <a:pPr marL="342900" indent="-342900" algn="ctr">
              <a:lnSpc>
                <a:spcPct val="80000"/>
              </a:lnSpc>
              <a:spcBef>
                <a:spcPct val="20000"/>
              </a:spcBef>
              <a:defRPr/>
            </a:pPr>
            <a:r>
              <a:rPr lang="en-GB" b="1" u="none" dirty="0">
                <a:solidFill>
                  <a:srgbClr val="003366"/>
                </a:solidFill>
                <a:latin typeface="Calibri" pitchFamily="34" charset="0"/>
              </a:rPr>
              <a:t>or: tom.duckham@tfl.gov.uk</a:t>
            </a:r>
            <a:endParaRPr lang="es-ES" b="1" u="none" dirty="0">
              <a:solidFill>
                <a:srgbClr val="003366"/>
              </a:solidFill>
              <a:latin typeface="Calibri" pitchFamily="34" charset="0"/>
            </a:endParaRPr>
          </a:p>
          <a:p>
            <a:pPr marL="342900" indent="-342900" algn="ctr">
              <a:lnSpc>
                <a:spcPct val="80000"/>
              </a:lnSpc>
              <a:spcBef>
                <a:spcPct val="20000"/>
              </a:spcBef>
              <a:defRPr/>
            </a:pPr>
            <a:endParaRPr lang="es-ES" b="1" u="none" dirty="0">
              <a:solidFill>
                <a:srgbClr val="000066"/>
              </a:solidFill>
              <a:latin typeface="Arial" charset="0"/>
            </a:endParaRPr>
          </a:p>
          <a:p>
            <a:pPr marL="342900" indent="-342900" algn="ctr">
              <a:lnSpc>
                <a:spcPct val="80000"/>
              </a:lnSpc>
              <a:spcBef>
                <a:spcPct val="20000"/>
              </a:spcBef>
              <a:defRPr/>
            </a:pPr>
            <a:endParaRPr lang="es-ES" b="1" u="none" dirty="0">
              <a:solidFill>
                <a:srgbClr val="000066"/>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ES" smtClean="0"/>
              <a:t>EU current objective &amp; performance</a:t>
            </a:r>
          </a:p>
        </p:txBody>
      </p:sp>
      <p:pic>
        <p:nvPicPr>
          <p:cNvPr id="8195" name="Picture 4"/>
          <p:cNvPicPr>
            <a:picLocks noChangeAspect="1" noChangeArrowheads="1"/>
          </p:cNvPicPr>
          <p:nvPr/>
        </p:nvPicPr>
        <p:blipFill>
          <a:blip r:embed="rId3"/>
          <a:srcRect/>
          <a:stretch>
            <a:fillRect/>
          </a:stretch>
        </p:blipFill>
        <p:spPr bwMode="auto">
          <a:xfrm>
            <a:off x="395288" y="908050"/>
            <a:ext cx="8424862" cy="4745038"/>
          </a:xfrm>
          <a:prstGeom prst="rect">
            <a:avLst/>
          </a:prstGeom>
          <a:noFill/>
          <a:ln w="9525">
            <a:noFill/>
            <a:miter lim="800000"/>
            <a:headEnd/>
            <a:tailEnd/>
          </a:ln>
        </p:spPr>
      </p:pic>
      <p:pic>
        <p:nvPicPr>
          <p:cNvPr id="8196" name="Picture 6"/>
          <p:cNvPicPr>
            <a:picLocks noChangeAspect="1" noChangeArrowheads="1"/>
          </p:cNvPicPr>
          <p:nvPr/>
        </p:nvPicPr>
        <p:blipFill>
          <a:blip r:embed="rId4"/>
          <a:srcRect/>
          <a:stretch>
            <a:fillRect/>
          </a:stretch>
        </p:blipFill>
        <p:spPr bwMode="auto">
          <a:xfrm>
            <a:off x="190500" y="6400800"/>
            <a:ext cx="2133600" cy="44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Motorcycles – room for improvement</a:t>
            </a:r>
          </a:p>
        </p:txBody>
      </p:sp>
      <p:sp>
        <p:nvSpPr>
          <p:cNvPr id="9219" name="Content Placeholder 2"/>
          <p:cNvSpPr>
            <a:spLocks noGrp="1"/>
          </p:cNvSpPr>
          <p:nvPr>
            <p:ph idx="1"/>
          </p:nvPr>
        </p:nvSpPr>
        <p:spPr/>
        <p:txBody>
          <a:bodyPr/>
          <a:lstStyle/>
          <a:p>
            <a:endParaRPr lang="en-GB" smtClean="0"/>
          </a:p>
        </p:txBody>
      </p:sp>
      <p:pic>
        <p:nvPicPr>
          <p:cNvPr id="9220" name="Picture 2"/>
          <p:cNvPicPr>
            <a:picLocks noChangeAspect="1" noChangeArrowheads="1"/>
          </p:cNvPicPr>
          <p:nvPr/>
        </p:nvPicPr>
        <p:blipFill>
          <a:blip r:embed="rId3"/>
          <a:srcRect/>
          <a:stretch>
            <a:fillRect/>
          </a:stretch>
        </p:blipFill>
        <p:spPr bwMode="auto">
          <a:xfrm>
            <a:off x="571500" y="1000125"/>
            <a:ext cx="7940675" cy="527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24075" y="139700"/>
            <a:ext cx="6867525" cy="533400"/>
          </a:xfrm>
        </p:spPr>
        <p:txBody>
          <a:bodyPr/>
          <a:lstStyle/>
          <a:p>
            <a:pPr eaLnBrk="1" hangingPunct="1">
              <a:defRPr/>
            </a:pPr>
            <a:r>
              <a:rPr lang="es-ES" sz="2400" dirty="0" smtClean="0">
                <a:effectLst>
                  <a:outerShdw blurRad="38100" dist="38100" dir="2700000" algn="tl">
                    <a:srgbClr val="000000">
                      <a:alpha val="43137"/>
                    </a:srgbClr>
                  </a:outerShdw>
                </a:effectLst>
                <a:latin typeface="Segoe Script" pitchFamily="34" charset="0"/>
              </a:rPr>
              <a:t>2. </a:t>
            </a:r>
            <a:r>
              <a:rPr lang="es-ES" sz="2400" dirty="0" err="1" smtClean="0">
                <a:effectLst>
                  <a:outerShdw blurRad="38100" dist="38100" dir="2700000" algn="tl">
                    <a:srgbClr val="000000">
                      <a:alpha val="43137"/>
                    </a:srgbClr>
                  </a:outerShdw>
                </a:effectLst>
                <a:latin typeface="Segoe Script" pitchFamily="34" charset="0"/>
              </a:rPr>
              <a:t>Consortium</a:t>
            </a:r>
            <a:r>
              <a:rPr lang="es-ES" sz="2400" dirty="0" smtClean="0">
                <a:effectLst>
                  <a:outerShdw blurRad="38100" dist="38100" dir="2700000" algn="tl">
                    <a:srgbClr val="000000">
                      <a:alpha val="43137"/>
                    </a:srgbClr>
                  </a:outerShdw>
                </a:effectLst>
                <a:latin typeface="Segoe Script" pitchFamily="34" charset="0"/>
              </a:rPr>
              <a:t> &amp; Project </a:t>
            </a:r>
            <a:r>
              <a:rPr lang="es-ES" sz="2400" dirty="0" err="1" smtClean="0">
                <a:effectLst>
                  <a:outerShdw blurRad="38100" dist="38100" dir="2700000" algn="tl">
                    <a:srgbClr val="000000">
                      <a:alpha val="43137"/>
                    </a:srgbClr>
                  </a:outerShdw>
                </a:effectLst>
                <a:latin typeface="Segoe Script" pitchFamily="34" charset="0"/>
              </a:rPr>
              <a:t>Objectives</a:t>
            </a:r>
            <a:endParaRPr lang="es-ES" sz="2400" dirty="0" smtClean="0">
              <a:effectLst>
                <a:outerShdw blurRad="38100" dist="38100" dir="2700000" algn="tl">
                  <a:srgbClr val="000000">
                    <a:alpha val="43137"/>
                  </a:srgbClr>
                </a:outerShdw>
              </a:effectLst>
              <a:latin typeface="Segoe Script" pitchFamily="34" charset="0"/>
            </a:endParaRPr>
          </a:p>
        </p:txBody>
      </p:sp>
      <p:grpSp>
        <p:nvGrpSpPr>
          <p:cNvPr id="10243" name="46 Grupo"/>
          <p:cNvGrpSpPr>
            <a:grpSpLocks/>
          </p:cNvGrpSpPr>
          <p:nvPr/>
        </p:nvGrpSpPr>
        <p:grpSpPr bwMode="auto">
          <a:xfrm>
            <a:off x="142875" y="3357563"/>
            <a:ext cx="2643188" cy="1949450"/>
            <a:chOff x="-32" y="1642480"/>
            <a:chExt cx="2643206" cy="1950763"/>
          </a:xfrm>
        </p:grpSpPr>
        <p:pic>
          <p:nvPicPr>
            <p:cNvPr id="10267" name="Picture 16" descr="http://www.cooperationireland.org/files/eu_flag.jpg"/>
            <p:cNvPicPr>
              <a:picLocks noChangeAspect="1" noChangeArrowheads="1"/>
            </p:cNvPicPr>
            <p:nvPr/>
          </p:nvPicPr>
          <p:blipFill>
            <a:blip r:embed="rId3"/>
            <a:srcRect/>
            <a:stretch>
              <a:fillRect/>
            </a:stretch>
          </p:blipFill>
          <p:spPr bwMode="auto">
            <a:xfrm>
              <a:off x="108614" y="1642480"/>
              <a:ext cx="1608424" cy="1080001"/>
            </a:xfrm>
            <a:prstGeom prst="rect">
              <a:avLst/>
            </a:prstGeom>
            <a:noFill/>
            <a:ln w="9525">
              <a:noFill/>
              <a:miter lim="800000"/>
              <a:headEnd/>
              <a:tailEnd/>
            </a:ln>
          </p:spPr>
        </p:pic>
        <p:sp>
          <p:nvSpPr>
            <p:cNvPr id="10268" name="16 CuadroTexto"/>
            <p:cNvSpPr txBox="1">
              <a:spLocks noChangeArrowheads="1"/>
            </p:cNvSpPr>
            <p:nvPr/>
          </p:nvSpPr>
          <p:spPr bwMode="auto">
            <a:xfrm>
              <a:off x="-32" y="2762209"/>
              <a:ext cx="2643206" cy="831034"/>
            </a:xfrm>
            <a:prstGeom prst="rect">
              <a:avLst/>
            </a:prstGeom>
            <a:noFill/>
            <a:ln w="9525">
              <a:noFill/>
              <a:miter lim="800000"/>
              <a:headEnd/>
              <a:tailEnd/>
            </a:ln>
          </p:spPr>
          <p:txBody>
            <a:bodyPr>
              <a:spAutoFit/>
            </a:bodyPr>
            <a:lstStyle/>
            <a:p>
              <a:r>
                <a:rPr lang="es-ES" b="1" u="none">
                  <a:solidFill>
                    <a:srgbClr val="003366"/>
                  </a:solidFill>
                  <a:latin typeface="Calibri" pitchFamily="34" charset="0"/>
                  <a:cs typeface="Tahoma" pitchFamily="34" charset="0"/>
                </a:rPr>
                <a:t>European Commission</a:t>
              </a:r>
            </a:p>
          </p:txBody>
        </p:sp>
      </p:grpSp>
      <p:pic>
        <p:nvPicPr>
          <p:cNvPr id="10244" name="Picture 8"/>
          <p:cNvPicPr>
            <a:picLocks noChangeAspect="1" noChangeArrowheads="1"/>
          </p:cNvPicPr>
          <p:nvPr/>
        </p:nvPicPr>
        <p:blipFill>
          <a:blip r:embed="rId4"/>
          <a:srcRect/>
          <a:stretch>
            <a:fillRect/>
          </a:stretch>
        </p:blipFill>
        <p:spPr bwMode="auto">
          <a:xfrm>
            <a:off x="5651500" y="4221163"/>
            <a:ext cx="728663" cy="900112"/>
          </a:xfrm>
          <a:prstGeom prst="rect">
            <a:avLst/>
          </a:prstGeom>
          <a:noFill/>
          <a:ln w="9525">
            <a:noFill/>
            <a:miter lim="800000"/>
            <a:headEnd/>
            <a:tailEnd/>
          </a:ln>
        </p:spPr>
      </p:pic>
      <p:pic>
        <p:nvPicPr>
          <p:cNvPr id="10245" name="Picture 9"/>
          <p:cNvPicPr>
            <a:picLocks noChangeAspect="1" noChangeArrowheads="1"/>
          </p:cNvPicPr>
          <p:nvPr/>
        </p:nvPicPr>
        <p:blipFill>
          <a:blip r:embed="rId5"/>
          <a:srcRect/>
          <a:stretch>
            <a:fillRect/>
          </a:stretch>
        </p:blipFill>
        <p:spPr bwMode="auto">
          <a:xfrm>
            <a:off x="6659563" y="4221163"/>
            <a:ext cx="485775" cy="900112"/>
          </a:xfrm>
          <a:prstGeom prst="rect">
            <a:avLst/>
          </a:prstGeom>
          <a:noFill/>
          <a:ln w="9525">
            <a:noFill/>
            <a:miter lim="800000"/>
            <a:headEnd/>
            <a:tailEnd/>
          </a:ln>
        </p:spPr>
      </p:pic>
      <p:pic>
        <p:nvPicPr>
          <p:cNvPr id="10246" name="Picture 15" descr="logoBMW"/>
          <p:cNvPicPr>
            <a:picLocks noChangeAspect="1" noChangeArrowheads="1"/>
          </p:cNvPicPr>
          <p:nvPr/>
        </p:nvPicPr>
        <p:blipFill>
          <a:blip r:embed="rId6"/>
          <a:srcRect/>
          <a:stretch>
            <a:fillRect/>
          </a:stretch>
        </p:blipFill>
        <p:spPr bwMode="auto">
          <a:xfrm>
            <a:off x="7380288" y="4149725"/>
            <a:ext cx="900112" cy="900113"/>
          </a:xfrm>
          <a:prstGeom prst="rect">
            <a:avLst/>
          </a:prstGeom>
          <a:noFill/>
          <a:ln w="9525">
            <a:noFill/>
            <a:miter lim="800000"/>
            <a:headEnd/>
            <a:tailEnd/>
          </a:ln>
        </p:spPr>
      </p:pic>
      <p:sp>
        <p:nvSpPr>
          <p:cNvPr id="10247" name="30 CuadroTexto"/>
          <p:cNvSpPr txBox="1">
            <a:spLocks noChangeArrowheads="1"/>
          </p:cNvSpPr>
          <p:nvPr/>
        </p:nvSpPr>
        <p:spPr bwMode="auto">
          <a:xfrm>
            <a:off x="2555875" y="4508500"/>
            <a:ext cx="2447925" cy="461963"/>
          </a:xfrm>
          <a:prstGeom prst="rect">
            <a:avLst/>
          </a:prstGeom>
          <a:noFill/>
          <a:ln w="9525">
            <a:noFill/>
            <a:miter lim="800000"/>
            <a:headEnd/>
            <a:tailEnd/>
          </a:ln>
        </p:spPr>
        <p:txBody>
          <a:bodyPr>
            <a:spAutoFit/>
          </a:bodyPr>
          <a:lstStyle/>
          <a:p>
            <a:r>
              <a:rPr lang="es-ES" b="1" u="none">
                <a:solidFill>
                  <a:srgbClr val="003366"/>
                </a:solidFill>
                <a:latin typeface="Calibri" pitchFamily="34" charset="0"/>
              </a:rPr>
              <a:t>Manufacturers</a:t>
            </a:r>
          </a:p>
        </p:txBody>
      </p:sp>
      <p:sp>
        <p:nvSpPr>
          <p:cNvPr id="10248" name="35 Abrir llave"/>
          <p:cNvSpPr>
            <a:spLocks/>
          </p:cNvSpPr>
          <p:nvPr/>
        </p:nvSpPr>
        <p:spPr bwMode="auto">
          <a:xfrm>
            <a:off x="4787900" y="4221163"/>
            <a:ext cx="490538" cy="1143000"/>
          </a:xfrm>
          <a:prstGeom prst="leftBrace">
            <a:avLst>
              <a:gd name="adj1" fmla="val 8328"/>
              <a:gd name="adj2" fmla="val 50000"/>
            </a:avLst>
          </a:prstGeom>
          <a:noFill/>
          <a:ln w="9525" algn="ctr">
            <a:solidFill>
              <a:schemeClr val="tx1"/>
            </a:solidFill>
            <a:round/>
            <a:headEnd/>
            <a:tailEnd/>
          </a:ln>
        </p:spPr>
        <p:txBody>
          <a:bodyPr/>
          <a:lstStyle/>
          <a:p>
            <a:endParaRPr lang="en-GB"/>
          </a:p>
        </p:txBody>
      </p:sp>
      <p:grpSp>
        <p:nvGrpSpPr>
          <p:cNvPr id="10249" name="55 Grupo"/>
          <p:cNvGrpSpPr>
            <a:grpSpLocks/>
          </p:cNvGrpSpPr>
          <p:nvPr/>
        </p:nvGrpSpPr>
        <p:grpSpPr bwMode="auto">
          <a:xfrm>
            <a:off x="2700338" y="5445125"/>
            <a:ext cx="6284912" cy="1000125"/>
            <a:chOff x="2571736" y="5445238"/>
            <a:chExt cx="6413540" cy="1000132"/>
          </a:xfrm>
        </p:grpSpPr>
        <p:pic>
          <p:nvPicPr>
            <p:cNvPr id="10262" name="Picture 23" descr="OTTIMO - Salomone NUOVO 3x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354670" y="5522933"/>
              <a:ext cx="889000" cy="898525"/>
            </a:xfrm>
            <a:prstGeom prst="rect">
              <a:avLst/>
            </a:prstGeom>
            <a:noFill/>
            <a:ln w="9525">
              <a:noFill/>
              <a:miter lim="800000"/>
              <a:headEnd/>
              <a:tailEnd/>
            </a:ln>
          </p:spPr>
        </p:pic>
        <p:pic>
          <p:nvPicPr>
            <p:cNvPr id="10263" name="Picture 7"/>
            <p:cNvPicPr>
              <a:picLocks noChangeArrowheads="1"/>
            </p:cNvPicPr>
            <p:nvPr/>
          </p:nvPicPr>
          <p:blipFill>
            <a:blip r:embed="rId8"/>
            <a:srcRect/>
            <a:stretch>
              <a:fillRect/>
            </a:stretch>
          </p:blipFill>
          <p:spPr bwMode="auto">
            <a:xfrm>
              <a:off x="8286776" y="5522933"/>
              <a:ext cx="698500" cy="906463"/>
            </a:xfrm>
            <a:prstGeom prst="rect">
              <a:avLst/>
            </a:prstGeom>
            <a:noFill/>
            <a:ln w="12700" cap="sq">
              <a:noFill/>
              <a:miter lim="800000"/>
              <a:headEnd type="none" w="sm" len="sm"/>
              <a:tailEnd type="none" w="sm" len="sm"/>
            </a:ln>
          </p:spPr>
        </p:pic>
        <p:pic>
          <p:nvPicPr>
            <p:cNvPr id="10264" name="Picture 10" descr="Altran_Technologies_peq"/>
            <p:cNvPicPr>
              <a:picLocks noChangeAspect="1" noChangeArrowheads="1"/>
            </p:cNvPicPr>
            <p:nvPr/>
          </p:nvPicPr>
          <p:blipFill>
            <a:blip r:embed="rId9"/>
            <a:srcRect/>
            <a:stretch>
              <a:fillRect/>
            </a:stretch>
          </p:blipFill>
          <p:spPr bwMode="auto">
            <a:xfrm>
              <a:off x="6286512" y="5738833"/>
              <a:ext cx="1955800" cy="576263"/>
            </a:xfrm>
            <a:prstGeom prst="rect">
              <a:avLst/>
            </a:prstGeom>
            <a:noFill/>
            <a:ln w="9525">
              <a:noFill/>
              <a:miter lim="800000"/>
              <a:headEnd/>
              <a:tailEnd/>
            </a:ln>
          </p:spPr>
        </p:pic>
        <p:sp>
          <p:nvSpPr>
            <p:cNvPr id="10265" name="31 CuadroTexto"/>
            <p:cNvSpPr txBox="1">
              <a:spLocks noChangeArrowheads="1"/>
            </p:cNvSpPr>
            <p:nvPr/>
          </p:nvSpPr>
          <p:spPr bwMode="auto">
            <a:xfrm>
              <a:off x="2571736" y="5681679"/>
              <a:ext cx="2499644" cy="461668"/>
            </a:xfrm>
            <a:prstGeom prst="rect">
              <a:avLst/>
            </a:prstGeom>
            <a:noFill/>
            <a:ln w="9525">
              <a:noFill/>
              <a:miter lim="800000"/>
              <a:headEnd/>
              <a:tailEnd/>
            </a:ln>
          </p:spPr>
          <p:txBody>
            <a:bodyPr>
              <a:spAutoFit/>
            </a:bodyPr>
            <a:lstStyle/>
            <a:p>
              <a:r>
                <a:rPr lang="es-ES" b="1" u="none">
                  <a:solidFill>
                    <a:srgbClr val="003366"/>
                  </a:solidFill>
                  <a:latin typeface="Calibri" pitchFamily="34" charset="0"/>
                </a:rPr>
                <a:t>Researchers</a:t>
              </a:r>
            </a:p>
          </p:txBody>
        </p:sp>
        <p:sp>
          <p:nvSpPr>
            <p:cNvPr id="10266" name="36 Abrir llave"/>
            <p:cNvSpPr>
              <a:spLocks/>
            </p:cNvSpPr>
            <p:nvPr/>
          </p:nvSpPr>
          <p:spPr bwMode="auto">
            <a:xfrm>
              <a:off x="4849112" y="5445238"/>
              <a:ext cx="428628" cy="1000132"/>
            </a:xfrm>
            <a:prstGeom prst="leftBrace">
              <a:avLst>
                <a:gd name="adj1" fmla="val 8329"/>
                <a:gd name="adj2" fmla="val 50000"/>
              </a:avLst>
            </a:prstGeom>
            <a:noFill/>
            <a:ln w="9525" algn="ctr">
              <a:solidFill>
                <a:schemeClr val="tx1"/>
              </a:solidFill>
              <a:round/>
              <a:headEnd/>
              <a:tailEnd/>
            </a:ln>
          </p:spPr>
          <p:txBody>
            <a:bodyPr/>
            <a:lstStyle/>
            <a:p>
              <a:endParaRPr lang="en-GB"/>
            </a:p>
          </p:txBody>
        </p:sp>
      </p:grpSp>
      <p:grpSp>
        <p:nvGrpSpPr>
          <p:cNvPr id="10250" name="56 Grupo"/>
          <p:cNvGrpSpPr>
            <a:grpSpLocks/>
          </p:cNvGrpSpPr>
          <p:nvPr/>
        </p:nvGrpSpPr>
        <p:grpSpPr bwMode="auto">
          <a:xfrm>
            <a:off x="2571750" y="965200"/>
            <a:ext cx="5429250" cy="2035175"/>
            <a:chOff x="2571736" y="965197"/>
            <a:chExt cx="5429288" cy="2035175"/>
          </a:xfrm>
        </p:grpSpPr>
        <p:pic>
          <p:nvPicPr>
            <p:cNvPr id="10256" name="Picture 11"/>
            <p:cNvPicPr>
              <a:picLocks noChangeAspect="1" noChangeArrowheads="1"/>
            </p:cNvPicPr>
            <p:nvPr/>
          </p:nvPicPr>
          <p:blipFill>
            <a:blip r:embed="rId10"/>
            <a:srcRect/>
            <a:stretch>
              <a:fillRect/>
            </a:stretch>
          </p:blipFill>
          <p:spPr bwMode="auto">
            <a:xfrm>
              <a:off x="6961211" y="2141535"/>
              <a:ext cx="1039813" cy="858837"/>
            </a:xfrm>
            <a:prstGeom prst="rect">
              <a:avLst/>
            </a:prstGeom>
            <a:noFill/>
            <a:ln w="9525">
              <a:noFill/>
              <a:miter lim="800000"/>
              <a:headEnd/>
              <a:tailEnd/>
            </a:ln>
          </p:spPr>
        </p:pic>
        <p:pic>
          <p:nvPicPr>
            <p:cNvPr id="10257" name="Picture 12"/>
            <p:cNvPicPr>
              <a:picLocks noChangeAspect="1" noChangeArrowheads="1"/>
            </p:cNvPicPr>
            <p:nvPr/>
          </p:nvPicPr>
          <p:blipFill>
            <a:blip r:embed="rId11"/>
            <a:srcRect/>
            <a:stretch>
              <a:fillRect/>
            </a:stretch>
          </p:blipFill>
          <p:spPr bwMode="auto">
            <a:xfrm>
              <a:off x="5000649" y="965197"/>
              <a:ext cx="2880000" cy="477732"/>
            </a:xfrm>
            <a:prstGeom prst="rect">
              <a:avLst/>
            </a:prstGeom>
            <a:noFill/>
            <a:ln w="9525">
              <a:noFill/>
              <a:miter lim="800000"/>
              <a:headEnd/>
              <a:tailEnd/>
            </a:ln>
          </p:spPr>
        </p:pic>
        <p:pic>
          <p:nvPicPr>
            <p:cNvPr id="10258" name="Picture 16" descr="logoTfL"/>
            <p:cNvPicPr>
              <a:picLocks noChangeAspect="1" noChangeArrowheads="1"/>
            </p:cNvPicPr>
            <p:nvPr/>
          </p:nvPicPr>
          <p:blipFill>
            <a:blip r:embed="rId12"/>
            <a:srcRect/>
            <a:stretch>
              <a:fillRect/>
            </a:stretch>
          </p:blipFill>
          <p:spPr bwMode="auto">
            <a:xfrm>
              <a:off x="4986361" y="2030410"/>
              <a:ext cx="1800225" cy="609600"/>
            </a:xfrm>
            <a:prstGeom prst="rect">
              <a:avLst/>
            </a:prstGeom>
            <a:noFill/>
            <a:ln w="9525">
              <a:noFill/>
              <a:miter lim="800000"/>
              <a:headEnd/>
              <a:tailEnd/>
            </a:ln>
          </p:spPr>
        </p:pic>
        <p:pic>
          <p:nvPicPr>
            <p:cNvPr id="10259" name="Picture 15" descr="C:\Susana\ESUM\Imagenes\LogoMairiedeParisVersionPartenariat.jpg"/>
            <p:cNvPicPr>
              <a:picLocks noChangeAspect="1" noChangeArrowheads="1"/>
            </p:cNvPicPr>
            <p:nvPr/>
          </p:nvPicPr>
          <p:blipFill>
            <a:blip r:embed="rId13"/>
            <a:srcRect/>
            <a:stretch>
              <a:fillRect/>
            </a:stretch>
          </p:blipFill>
          <p:spPr bwMode="auto">
            <a:xfrm>
              <a:off x="5024461" y="1541460"/>
              <a:ext cx="2880000" cy="371837"/>
            </a:xfrm>
            <a:prstGeom prst="rect">
              <a:avLst/>
            </a:prstGeom>
            <a:noFill/>
            <a:ln w="9525">
              <a:noFill/>
              <a:miter lim="800000"/>
              <a:headEnd/>
              <a:tailEnd/>
            </a:ln>
          </p:spPr>
        </p:pic>
        <p:sp>
          <p:nvSpPr>
            <p:cNvPr id="10260" name="20 CuadroTexto"/>
            <p:cNvSpPr txBox="1">
              <a:spLocks noChangeArrowheads="1"/>
            </p:cNvSpPr>
            <p:nvPr/>
          </p:nvSpPr>
          <p:spPr bwMode="auto">
            <a:xfrm>
              <a:off x="2571736" y="1714488"/>
              <a:ext cx="1714512" cy="461665"/>
            </a:xfrm>
            <a:prstGeom prst="rect">
              <a:avLst/>
            </a:prstGeom>
            <a:noFill/>
            <a:ln w="9525">
              <a:noFill/>
              <a:miter lim="800000"/>
              <a:headEnd/>
              <a:tailEnd/>
            </a:ln>
          </p:spPr>
          <p:txBody>
            <a:bodyPr>
              <a:spAutoFit/>
            </a:bodyPr>
            <a:lstStyle/>
            <a:p>
              <a:r>
                <a:rPr lang="es-ES" b="1" u="none">
                  <a:solidFill>
                    <a:srgbClr val="003366"/>
                  </a:solidFill>
                  <a:latin typeface="Calibri" pitchFamily="34" charset="0"/>
                </a:rPr>
                <a:t>Cities</a:t>
              </a:r>
            </a:p>
          </p:txBody>
        </p:sp>
        <p:sp>
          <p:nvSpPr>
            <p:cNvPr id="10261" name="34 Abrir llave"/>
            <p:cNvSpPr>
              <a:spLocks/>
            </p:cNvSpPr>
            <p:nvPr/>
          </p:nvSpPr>
          <p:spPr bwMode="auto">
            <a:xfrm>
              <a:off x="4572000" y="980710"/>
              <a:ext cx="714380" cy="2000264"/>
            </a:xfrm>
            <a:prstGeom prst="leftBrace">
              <a:avLst>
                <a:gd name="adj1" fmla="val 8335"/>
                <a:gd name="adj2" fmla="val 50000"/>
              </a:avLst>
            </a:prstGeom>
            <a:noFill/>
            <a:ln w="9525" algn="ctr">
              <a:solidFill>
                <a:schemeClr val="tx1"/>
              </a:solidFill>
              <a:round/>
              <a:headEnd/>
              <a:tailEnd/>
            </a:ln>
          </p:spPr>
          <p:txBody>
            <a:bodyPr/>
            <a:lstStyle/>
            <a:p>
              <a:endParaRPr lang="en-GB"/>
            </a:p>
          </p:txBody>
        </p:sp>
      </p:grpSp>
      <p:grpSp>
        <p:nvGrpSpPr>
          <p:cNvPr id="10251" name="52 Grupo"/>
          <p:cNvGrpSpPr>
            <a:grpSpLocks/>
          </p:cNvGrpSpPr>
          <p:nvPr/>
        </p:nvGrpSpPr>
        <p:grpSpPr bwMode="auto">
          <a:xfrm>
            <a:off x="2571750" y="2997200"/>
            <a:ext cx="5072063" cy="1000125"/>
            <a:chOff x="2571736" y="2996948"/>
            <a:chExt cx="5072098" cy="1000132"/>
          </a:xfrm>
        </p:grpSpPr>
        <p:pic>
          <p:nvPicPr>
            <p:cNvPr id="10253" name="Picture 13" descr="DGT_IDENTIFICADOR_SIGLAS_COLOR"/>
            <p:cNvPicPr>
              <a:picLocks noChangeAspect="1" noChangeArrowheads="1"/>
            </p:cNvPicPr>
            <p:nvPr/>
          </p:nvPicPr>
          <p:blipFill>
            <a:blip r:embed="rId14"/>
            <a:srcRect/>
            <a:stretch>
              <a:fillRect/>
            </a:stretch>
          </p:blipFill>
          <p:spPr bwMode="auto">
            <a:xfrm>
              <a:off x="5127646" y="3209928"/>
              <a:ext cx="2516188" cy="647700"/>
            </a:xfrm>
            <a:prstGeom prst="rect">
              <a:avLst/>
            </a:prstGeom>
            <a:noFill/>
            <a:ln w="9525">
              <a:noFill/>
              <a:miter lim="800000"/>
              <a:headEnd/>
              <a:tailEnd/>
            </a:ln>
          </p:spPr>
        </p:pic>
        <p:sp>
          <p:nvSpPr>
            <p:cNvPr id="10254" name="23 CuadroTexto"/>
            <p:cNvSpPr txBox="1">
              <a:spLocks noChangeArrowheads="1"/>
            </p:cNvSpPr>
            <p:nvPr/>
          </p:nvSpPr>
          <p:spPr bwMode="auto">
            <a:xfrm>
              <a:off x="2571736" y="3143247"/>
              <a:ext cx="2071702" cy="831003"/>
            </a:xfrm>
            <a:prstGeom prst="rect">
              <a:avLst/>
            </a:prstGeom>
            <a:noFill/>
            <a:ln w="9525">
              <a:noFill/>
              <a:miter lim="800000"/>
              <a:headEnd/>
              <a:tailEnd/>
            </a:ln>
          </p:spPr>
          <p:txBody>
            <a:bodyPr>
              <a:spAutoFit/>
            </a:bodyPr>
            <a:lstStyle/>
            <a:p>
              <a:r>
                <a:rPr lang="es-ES" b="1" u="none">
                  <a:solidFill>
                    <a:srgbClr val="003366"/>
                  </a:solidFill>
                  <a:latin typeface="Calibri" pitchFamily="34" charset="0"/>
                </a:rPr>
                <a:t>National authorities</a:t>
              </a:r>
            </a:p>
          </p:txBody>
        </p:sp>
        <p:sp>
          <p:nvSpPr>
            <p:cNvPr id="10255" name="37 Abrir llave"/>
            <p:cNvSpPr>
              <a:spLocks/>
            </p:cNvSpPr>
            <p:nvPr/>
          </p:nvSpPr>
          <p:spPr bwMode="auto">
            <a:xfrm>
              <a:off x="4716017" y="2996948"/>
              <a:ext cx="500066" cy="1000132"/>
            </a:xfrm>
            <a:prstGeom prst="leftBrace">
              <a:avLst>
                <a:gd name="adj1" fmla="val 8333"/>
                <a:gd name="adj2" fmla="val 50000"/>
              </a:avLst>
            </a:prstGeom>
            <a:noFill/>
            <a:ln w="9525" algn="ctr">
              <a:solidFill>
                <a:schemeClr val="tx1"/>
              </a:solidFill>
              <a:round/>
              <a:headEnd/>
              <a:tailEnd/>
            </a:ln>
          </p:spPr>
          <p:txBody>
            <a:bodyPr/>
            <a:lstStyle/>
            <a:p>
              <a:endParaRPr lang="en-GB"/>
            </a:p>
          </p:txBody>
        </p:sp>
      </p:grpSp>
      <p:sp>
        <p:nvSpPr>
          <p:cNvPr id="10252" name="53 Abrir corchete"/>
          <p:cNvSpPr>
            <a:spLocks/>
          </p:cNvSpPr>
          <p:nvPr/>
        </p:nvSpPr>
        <p:spPr bwMode="auto">
          <a:xfrm>
            <a:off x="2339975" y="1714500"/>
            <a:ext cx="303213" cy="4500563"/>
          </a:xfrm>
          <a:prstGeom prst="leftBracket">
            <a:avLst>
              <a:gd name="adj" fmla="val 13743"/>
            </a:avLst>
          </a:prstGeom>
          <a:noFill/>
          <a:ln w="9525" algn="ctr">
            <a:solidFill>
              <a:schemeClr val="tx1"/>
            </a:solidFill>
            <a:prstDash val="sysDot"/>
            <a:round/>
            <a:headEnd/>
            <a:tailEnd/>
          </a:ln>
        </p:spPr>
        <p:txBody>
          <a:bodyPr/>
          <a:lstStyle/>
          <a:p>
            <a:endParaRPr lang="en-GB"/>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89"/>
          <p:cNvSpPr>
            <a:spLocks noChangeArrowheads="1"/>
          </p:cNvSpPr>
          <p:nvPr/>
        </p:nvSpPr>
        <p:spPr bwMode="auto">
          <a:xfrm>
            <a:off x="323850" y="1143000"/>
            <a:ext cx="8591550" cy="5165725"/>
          </a:xfrm>
          <a:prstGeom prst="rect">
            <a:avLst/>
          </a:prstGeom>
          <a:noFill/>
          <a:ln w="9525">
            <a:noFill/>
            <a:miter lim="800000"/>
            <a:headEnd/>
            <a:tailEnd/>
          </a:ln>
        </p:spPr>
        <p:txBody>
          <a:bodyPr lIns="91434" tIns="45717" rIns="91434" bIns="45717"/>
          <a:lstStyle/>
          <a:p>
            <a:pPr marL="342900" indent="-342900">
              <a:spcBef>
                <a:spcPct val="20000"/>
              </a:spcBef>
              <a:buFontTx/>
              <a:buChar char="•"/>
            </a:pPr>
            <a:r>
              <a:rPr lang="en-GB" u="none">
                <a:solidFill>
                  <a:srgbClr val="000066"/>
                </a:solidFill>
                <a:latin typeface="Calibri" pitchFamily="34" charset="0"/>
              </a:rPr>
              <a:t>Identify, Develop and Demonstrate measures designed to deliver safer urban motorcycling, in the short, medium and long term</a:t>
            </a:r>
          </a:p>
          <a:p>
            <a:pPr marL="342900" indent="-342900">
              <a:spcBef>
                <a:spcPct val="20000"/>
              </a:spcBef>
              <a:buFontTx/>
              <a:buChar char="•"/>
            </a:pPr>
            <a:r>
              <a:rPr lang="en-GB" u="none">
                <a:solidFill>
                  <a:srgbClr val="000066"/>
                </a:solidFill>
                <a:latin typeface="Calibri" pitchFamily="34" charset="0"/>
              </a:rPr>
              <a:t>Using an integrated approach, contribute to a steady decline in PTW user casualties in EU accident trends:</a:t>
            </a:r>
          </a:p>
          <a:p>
            <a:pPr marL="742950" lvl="1" indent="-285750">
              <a:spcBef>
                <a:spcPct val="20000"/>
              </a:spcBef>
              <a:buFontTx/>
              <a:buChar char="–"/>
            </a:pPr>
            <a:r>
              <a:rPr lang="en-GB" sz="2000" u="none">
                <a:solidFill>
                  <a:srgbClr val="000066"/>
                </a:solidFill>
                <a:latin typeface="Calibri" pitchFamily="34" charset="0"/>
              </a:rPr>
              <a:t>Improved diagnosis</a:t>
            </a:r>
          </a:p>
          <a:p>
            <a:pPr marL="742950" lvl="1" indent="-285750">
              <a:spcBef>
                <a:spcPct val="20000"/>
              </a:spcBef>
              <a:buFontTx/>
              <a:buChar char="–"/>
            </a:pPr>
            <a:r>
              <a:rPr lang="en-GB" sz="2000" u="none">
                <a:solidFill>
                  <a:srgbClr val="000066"/>
                </a:solidFill>
                <a:latin typeface="Calibri" pitchFamily="34" charset="0"/>
              </a:rPr>
              <a:t>Identification of demonstrated good practice</a:t>
            </a:r>
          </a:p>
          <a:p>
            <a:pPr marL="742950" lvl="1" indent="-285750">
              <a:spcBef>
                <a:spcPct val="20000"/>
              </a:spcBef>
              <a:buFontTx/>
              <a:buChar char="–"/>
            </a:pPr>
            <a:r>
              <a:rPr lang="en-GB" sz="2000" u="none">
                <a:solidFill>
                  <a:srgbClr val="000066"/>
                </a:solidFill>
                <a:latin typeface="Calibri" pitchFamily="34" charset="0"/>
              </a:rPr>
              <a:t>Apply good practice in urban PTW Action Plans</a:t>
            </a:r>
          </a:p>
          <a:p>
            <a:pPr marL="742950" lvl="1" indent="-285750">
              <a:spcBef>
                <a:spcPct val="20000"/>
              </a:spcBef>
              <a:buFontTx/>
              <a:buChar char="–"/>
            </a:pPr>
            <a:r>
              <a:rPr lang="en-GB" sz="2000" u="none">
                <a:solidFill>
                  <a:srgbClr val="000066"/>
                </a:solidFill>
                <a:latin typeface="Calibri" pitchFamily="34" charset="0"/>
              </a:rPr>
              <a:t>Demonstrate Advances in the State-of-the-art</a:t>
            </a:r>
          </a:p>
          <a:p>
            <a:pPr marL="742950" lvl="1" indent="-285750">
              <a:spcBef>
                <a:spcPct val="20000"/>
              </a:spcBef>
              <a:buFontTx/>
              <a:buChar char="–"/>
            </a:pPr>
            <a:r>
              <a:rPr lang="en-GB" sz="2000" u="none">
                <a:solidFill>
                  <a:srgbClr val="000066"/>
                </a:solidFill>
                <a:latin typeface="Calibri" pitchFamily="34" charset="0"/>
              </a:rPr>
              <a:t>Promotion of rapid adoption of good practice.</a:t>
            </a:r>
          </a:p>
          <a:p>
            <a:pPr marL="742950" lvl="1" indent="-285750">
              <a:spcBef>
                <a:spcPct val="20000"/>
              </a:spcBef>
            </a:pPr>
            <a:endParaRPr lang="en-GB" sz="1800" u="none">
              <a:solidFill>
                <a:srgbClr val="000066"/>
              </a:solidFill>
              <a:latin typeface="Calibri" pitchFamily="34" charset="0"/>
            </a:endParaRPr>
          </a:p>
        </p:txBody>
      </p:sp>
      <p:pic>
        <p:nvPicPr>
          <p:cNvPr id="11267" name="Picture 90"/>
          <p:cNvPicPr>
            <a:picLocks noChangeAspect="1" noChangeArrowheads="1"/>
          </p:cNvPicPr>
          <p:nvPr/>
        </p:nvPicPr>
        <p:blipFill>
          <a:blip r:embed="rId3"/>
          <a:srcRect/>
          <a:stretch>
            <a:fillRect/>
          </a:stretch>
        </p:blipFill>
        <p:spPr bwMode="auto">
          <a:xfrm>
            <a:off x="6872288" y="3141663"/>
            <a:ext cx="2028825" cy="3289300"/>
          </a:xfrm>
          <a:prstGeom prst="rect">
            <a:avLst/>
          </a:prstGeom>
          <a:noFill/>
          <a:ln w="9525">
            <a:noFill/>
            <a:miter lim="800000"/>
            <a:headEnd/>
            <a:tailEnd/>
          </a:ln>
        </p:spPr>
      </p:pic>
      <p:sp>
        <p:nvSpPr>
          <p:cNvPr id="11268" name="Rectangle 5"/>
          <p:cNvSpPr>
            <a:spLocks noChangeArrowheads="1"/>
          </p:cNvSpPr>
          <p:nvPr/>
        </p:nvSpPr>
        <p:spPr bwMode="auto">
          <a:xfrm>
            <a:off x="179388" y="5013325"/>
            <a:ext cx="6588125" cy="1200150"/>
          </a:xfrm>
          <a:prstGeom prst="rect">
            <a:avLst/>
          </a:prstGeom>
          <a:noFill/>
          <a:ln w="9525">
            <a:noFill/>
            <a:miter lim="800000"/>
            <a:headEnd/>
            <a:tailEnd/>
          </a:ln>
        </p:spPr>
        <p:txBody>
          <a:bodyPr>
            <a:spAutoFit/>
          </a:bodyPr>
          <a:lstStyle/>
          <a:p>
            <a:pPr algn="just" eaLnBrk="0" hangingPunct="0">
              <a:tabLst>
                <a:tab pos="-457200" algn="l"/>
                <a:tab pos="450850" algn="l"/>
                <a:tab pos="539750" algn="l"/>
                <a:tab pos="900113" algn="l"/>
              </a:tabLst>
            </a:pPr>
            <a:r>
              <a:rPr lang="en-US" u="none">
                <a:solidFill>
                  <a:srgbClr val="000066"/>
                </a:solidFill>
                <a:latin typeface="Calibri" pitchFamily="34" charset="0"/>
              </a:rPr>
              <a:t>eSUM approach:</a:t>
            </a:r>
          </a:p>
          <a:p>
            <a:pPr algn="just" eaLnBrk="0" hangingPunct="0">
              <a:tabLst>
                <a:tab pos="-457200" algn="l"/>
                <a:tab pos="450850" algn="l"/>
                <a:tab pos="539750" algn="l"/>
                <a:tab pos="900113" algn="l"/>
              </a:tabLst>
            </a:pPr>
            <a:r>
              <a:rPr lang="en-US" u="none">
                <a:solidFill>
                  <a:srgbClr val="000066"/>
                </a:solidFill>
                <a:latin typeface="Calibri" pitchFamily="34" charset="0"/>
              </a:rPr>
              <a:t>Diagnosis -&gt; Good Practice -&gt; Demonstration -&gt; Evaluation -&gt; Transfer -&gt; Dissemination</a:t>
            </a:r>
          </a:p>
        </p:txBody>
      </p:sp>
      <p:sp>
        <p:nvSpPr>
          <p:cNvPr id="10" name="Rectangle 2"/>
          <p:cNvSpPr>
            <a:spLocks noGrp="1" noChangeArrowheads="1"/>
          </p:cNvSpPr>
          <p:nvPr>
            <p:ph type="title"/>
          </p:nvPr>
        </p:nvSpPr>
        <p:spPr/>
        <p:txBody>
          <a:bodyPr/>
          <a:lstStyle/>
          <a:p>
            <a:pPr eaLnBrk="1" hangingPunct="1">
              <a:defRPr/>
            </a:pPr>
            <a:r>
              <a:rPr lang="es-ES" sz="2400" dirty="0" smtClean="0">
                <a:effectLst>
                  <a:outerShdw blurRad="38100" dist="38100" dir="2700000" algn="tl">
                    <a:srgbClr val="000000">
                      <a:alpha val="43137"/>
                    </a:srgbClr>
                  </a:outerShdw>
                </a:effectLst>
                <a:latin typeface="Segoe Script" pitchFamily="34" charset="0"/>
              </a:rPr>
              <a:t>2. </a:t>
            </a:r>
            <a:r>
              <a:rPr lang="es-ES" sz="2400" dirty="0" err="1" smtClean="0">
                <a:effectLst>
                  <a:outerShdw blurRad="38100" dist="38100" dir="2700000" algn="tl">
                    <a:srgbClr val="000000">
                      <a:alpha val="43137"/>
                    </a:srgbClr>
                  </a:outerShdw>
                </a:effectLst>
                <a:latin typeface="Segoe Script" pitchFamily="34" charset="0"/>
              </a:rPr>
              <a:t>Consortium</a:t>
            </a:r>
            <a:r>
              <a:rPr lang="es-ES" sz="2400" dirty="0" smtClean="0">
                <a:effectLst>
                  <a:outerShdw blurRad="38100" dist="38100" dir="2700000" algn="tl">
                    <a:srgbClr val="000000">
                      <a:alpha val="43137"/>
                    </a:srgbClr>
                  </a:outerShdw>
                </a:effectLst>
                <a:latin typeface="Segoe Script" pitchFamily="34" charset="0"/>
              </a:rPr>
              <a:t> &amp; Project </a:t>
            </a:r>
            <a:r>
              <a:rPr lang="es-ES" sz="2400" dirty="0" err="1" smtClean="0">
                <a:effectLst>
                  <a:outerShdw blurRad="38100" dist="38100" dir="2700000" algn="tl">
                    <a:srgbClr val="000000">
                      <a:alpha val="43137"/>
                    </a:srgbClr>
                  </a:outerShdw>
                </a:effectLst>
                <a:latin typeface="Segoe Script" pitchFamily="34" charset="0"/>
              </a:rPr>
              <a:t>Objectives</a:t>
            </a:r>
            <a:endParaRPr lang="es-ES" sz="2400" dirty="0" smtClean="0">
              <a:effectLst>
                <a:outerShdw blurRad="38100" dist="38100" dir="2700000" algn="tl">
                  <a:srgbClr val="000000">
                    <a:alpha val="43137"/>
                  </a:srgbClr>
                </a:outerShdw>
              </a:effectLst>
              <a:latin typeface="Segoe Script"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55875" y="188913"/>
            <a:ext cx="6369050" cy="496887"/>
          </a:xfrm>
        </p:spPr>
        <p:txBody>
          <a:bodyPr lIns="0" tIns="0" rIns="0" bIns="0"/>
          <a:lstStyle/>
          <a:p>
            <a:pPr algn="l" eaLnBrk="1" hangingPunct="1">
              <a:defRPr/>
            </a:pPr>
            <a:r>
              <a:rPr lang="en-US" sz="2000" dirty="0" smtClean="0">
                <a:effectLst>
                  <a:outerShdw blurRad="38100" dist="38100" dir="2700000" algn="tl">
                    <a:srgbClr val="000000">
                      <a:alpha val="43137"/>
                    </a:srgbClr>
                  </a:outerShdw>
                </a:effectLst>
                <a:latin typeface="Segoe Script" pitchFamily="34" charset="0"/>
              </a:rPr>
              <a:t>3. Diagnosis - Benchmarking urban PTW accidents</a:t>
            </a:r>
            <a:endParaRPr lang="it-IT" sz="2000" dirty="0" smtClean="0">
              <a:effectLst>
                <a:outerShdw blurRad="38100" dist="38100" dir="2700000" algn="tl">
                  <a:srgbClr val="000000">
                    <a:alpha val="43137"/>
                  </a:srgbClr>
                </a:outerShdw>
              </a:effectLst>
              <a:latin typeface="Segoe Script" pitchFamily="34" charset="0"/>
            </a:endParaRPr>
          </a:p>
        </p:txBody>
      </p:sp>
      <p:pic>
        <p:nvPicPr>
          <p:cNvPr id="12291" name="Picture 18"/>
          <p:cNvPicPr>
            <a:picLocks noChangeAspect="1" noChangeArrowheads="1"/>
          </p:cNvPicPr>
          <p:nvPr/>
        </p:nvPicPr>
        <p:blipFill>
          <a:blip r:embed="rId3"/>
          <a:srcRect/>
          <a:stretch>
            <a:fillRect/>
          </a:stretch>
        </p:blipFill>
        <p:spPr bwMode="auto">
          <a:xfrm>
            <a:off x="0" y="1025525"/>
            <a:ext cx="9918700" cy="5832475"/>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14404</TotalTime>
  <Words>4834</Words>
  <Application>Microsoft Office PowerPoint</Application>
  <PresentationFormat>On-screen Show (4:3)</PresentationFormat>
  <Paragraphs>466</Paragraphs>
  <Slides>40</Slides>
  <Notes>40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2" baseType="lpstr">
      <vt:lpstr>Times New Roman</vt:lpstr>
      <vt:lpstr>Arial</vt:lpstr>
      <vt:lpstr>Tahoma</vt:lpstr>
      <vt:lpstr>Verdana</vt:lpstr>
      <vt:lpstr>Arial Black</vt:lpstr>
      <vt:lpstr>Segoe Script</vt:lpstr>
      <vt:lpstr>Calibri</vt:lpstr>
      <vt:lpstr>Wingdings</vt:lpstr>
      <vt:lpstr>Trebuchet MS</vt:lpstr>
      <vt:lpstr>ＭＳ Ｐゴシック</vt:lpstr>
      <vt:lpstr>Diseño predeterminado</vt:lpstr>
      <vt:lpstr>Adobe Acrobat Document</vt:lpstr>
      <vt:lpstr>eSUM: European Safer Urban Motorcycling Project  Road Safety Seminar, Cyprus</vt:lpstr>
      <vt:lpstr>Presentation summary</vt:lpstr>
      <vt:lpstr>1. Context - Growing mobility needs,  urban challenges</vt:lpstr>
      <vt:lpstr>Slide 4</vt:lpstr>
      <vt:lpstr>EU current objective &amp; performance</vt:lpstr>
      <vt:lpstr>Motorcycles – room for improvement</vt:lpstr>
      <vt:lpstr>2. Consortium &amp; Project Objectives</vt:lpstr>
      <vt:lpstr>2. Consortium &amp; Project Objectives</vt:lpstr>
      <vt:lpstr>3. Diagnosis - Benchmarking urban PTW accidents</vt:lpstr>
      <vt:lpstr>Benchmarking urban PTW accidents</vt:lpstr>
      <vt:lpstr>Benchmarking urban PTW accidents</vt:lpstr>
      <vt:lpstr>Current Knowledge - Urban PTW Safety</vt:lpstr>
      <vt:lpstr>Slide 13</vt:lpstr>
      <vt:lpstr>Demonstrations</vt:lpstr>
      <vt:lpstr>Infrastructure - 30 Zones</vt:lpstr>
      <vt:lpstr>Infrastructure - Advanced Stop Lines</vt:lpstr>
      <vt:lpstr>Slide 17</vt:lpstr>
      <vt:lpstr>Demonstrations</vt:lpstr>
      <vt:lpstr>Demonstrations</vt:lpstr>
      <vt:lpstr>Infrastructure: PTWs in Bus Lanes</vt:lpstr>
      <vt:lpstr>Infrastructure - Advanced Stop Lines</vt:lpstr>
      <vt:lpstr>Enforcement - Safety Cameras</vt:lpstr>
      <vt:lpstr>Rider training / Driver awareness</vt:lpstr>
      <vt:lpstr>Good Practice Guide</vt:lpstr>
      <vt:lpstr>Slide 25</vt:lpstr>
      <vt:lpstr>Good Practice Guide</vt:lpstr>
      <vt:lpstr>6 Key Areas to identify Good Practice:</vt:lpstr>
      <vt:lpstr>Good Practice Guide</vt:lpstr>
      <vt:lpstr>Examples from GPG</vt:lpstr>
      <vt:lpstr>Examples from GPG</vt:lpstr>
      <vt:lpstr>Examples from GPG</vt:lpstr>
      <vt:lpstr>Examples from GPG</vt:lpstr>
      <vt:lpstr>Examples from GPG</vt:lpstr>
      <vt:lpstr>Examples from GPG</vt:lpstr>
      <vt:lpstr>Examples from GPG</vt:lpstr>
      <vt:lpstr>Examples from GPG</vt:lpstr>
      <vt:lpstr>Examples from GPG</vt:lpstr>
      <vt:lpstr>5. Main deliverables - Action Pack</vt:lpstr>
      <vt:lpstr>Action Pack</vt:lpstr>
      <vt:lpstr>Slide 40</vt:lpstr>
    </vt:vector>
  </TitlesOfParts>
  <Company>Altran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Susana Serrano</dc:creator>
  <cp:lastModifiedBy>Odiki Asfalia</cp:lastModifiedBy>
  <cp:revision>920</cp:revision>
  <cp:lastPrinted>2006-04-28T14:25:49Z</cp:lastPrinted>
  <dcterms:created xsi:type="dcterms:W3CDTF">2005-11-11T10:13:33Z</dcterms:created>
  <dcterms:modified xsi:type="dcterms:W3CDTF">2011-11-29T05:01:03Z</dcterms:modified>
</cp:coreProperties>
</file>